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8"/>
  </p:notesMasterIdLst>
  <p:sldIdLst>
    <p:sldId id="260" r:id="rId2"/>
    <p:sldId id="335" r:id="rId3"/>
    <p:sldId id="323" r:id="rId4"/>
    <p:sldId id="363" r:id="rId5"/>
    <p:sldId id="322" r:id="rId6"/>
    <p:sldId id="364" r:id="rId7"/>
    <p:sldId id="325" r:id="rId8"/>
    <p:sldId id="368" r:id="rId9"/>
    <p:sldId id="319" r:id="rId10"/>
    <p:sldId id="282" r:id="rId11"/>
    <p:sldId id="287" r:id="rId12"/>
    <p:sldId id="320" r:id="rId13"/>
    <p:sldId id="299" r:id="rId14"/>
    <p:sldId id="300" r:id="rId15"/>
    <p:sldId id="367" r:id="rId16"/>
    <p:sldId id="326"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Helvetica Neue Light" panose="020004030000000200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5102"/>
  </p:normalViewPr>
  <p:slideViewPr>
    <p:cSldViewPr snapToGrid="0">
      <p:cViewPr varScale="1">
        <p:scale>
          <a:sx n="94" d="100"/>
          <a:sy n="94" d="100"/>
        </p:scale>
        <p:origin x="181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nalytics.today/blog/caching-in-snowflake-data-warehous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nowflake.com/en/sql-reference/functions/current_timestamp.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snowflake.com/en/sql-reference/functions/uuid_string.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TableScan</a:t>
            </a:r>
            <a:r>
              <a:rPr lang="en-US" b="1" dirty="0"/>
              <a:t> </a:t>
            </a:r>
            <a:r>
              <a:rPr lang="en-US" b="0" dirty="0">
                <a:effectLst/>
              </a:rPr>
              <a:t>Represents access to a single table. Attributes:</a:t>
            </a:r>
          </a:p>
          <a:p>
            <a:r>
              <a:rPr lang="en-US" b="0" i="1" dirty="0">
                <a:effectLst/>
              </a:rPr>
              <a:t>Full table name</a:t>
            </a:r>
            <a:r>
              <a:rPr lang="en-US" b="0" dirty="0">
                <a:effectLst/>
              </a:rPr>
              <a:t> — the name of the accessed table, including database and schema.</a:t>
            </a:r>
          </a:p>
          <a:p>
            <a:r>
              <a:rPr lang="en-US" b="0" i="1" dirty="0">
                <a:effectLst/>
              </a:rPr>
              <a:t>Columns</a:t>
            </a:r>
            <a:r>
              <a:rPr lang="en-US" b="0" dirty="0">
                <a:effectLst/>
              </a:rPr>
              <a:t> — list of scanned columns</a:t>
            </a:r>
          </a:p>
          <a:p>
            <a:r>
              <a:rPr lang="en-US" b="0" i="1" dirty="0">
                <a:effectLst/>
              </a:rPr>
              <a:t>Table alias</a:t>
            </a:r>
            <a:r>
              <a:rPr lang="en-US" b="0" dirty="0">
                <a:effectLst/>
              </a:rPr>
              <a:t> — used table alias, if present</a:t>
            </a:r>
          </a:p>
          <a:p>
            <a:r>
              <a:rPr lang="en-US" b="0" i="1" dirty="0">
                <a:effectLst/>
              </a:rPr>
              <a:t>Extracted Variant paths</a:t>
            </a:r>
            <a:r>
              <a:rPr lang="en-US" b="0" dirty="0">
                <a:effectLst/>
              </a:rPr>
              <a:t> — list of paths extracted from VARIANT columns</a:t>
            </a:r>
          </a:p>
          <a:p>
            <a:endParaRPr lang="en-US" b="0" dirty="0">
              <a:effectLst/>
            </a:endParaRPr>
          </a:p>
          <a:p>
            <a:r>
              <a:rPr lang="en-US" b="1" dirty="0" err="1"/>
              <a:t>ValuesClause</a:t>
            </a:r>
            <a:r>
              <a:rPr lang="en-US" b="1" dirty="0"/>
              <a:t> </a:t>
            </a:r>
            <a:r>
              <a:rPr lang="en-US" b="0" dirty="0">
                <a:effectLst/>
              </a:rPr>
              <a:t>List of values provided with the VALUES clause. Attributes:</a:t>
            </a:r>
          </a:p>
          <a:p>
            <a:r>
              <a:rPr lang="en-US" b="0" i="1" dirty="0">
                <a:effectLst/>
              </a:rPr>
              <a:t>Number of values</a:t>
            </a:r>
            <a:r>
              <a:rPr lang="en-US" b="0" dirty="0">
                <a:effectLst/>
              </a:rPr>
              <a:t> — the number of produced values.</a:t>
            </a:r>
          </a:p>
          <a:p>
            <a:r>
              <a:rPr lang="en-US" b="0" i="1" dirty="0">
                <a:effectLst/>
              </a:rPr>
              <a:t>Values</a:t>
            </a:r>
            <a:r>
              <a:rPr lang="en-US" b="0" dirty="0">
                <a:effectLst/>
              </a:rPr>
              <a:t> — the list of produced values.</a:t>
            </a:r>
          </a:p>
          <a:p>
            <a:endParaRPr lang="en-US" b="0" dirty="0">
              <a:effectLst/>
            </a:endParaRPr>
          </a:p>
          <a:p>
            <a:r>
              <a:rPr lang="en-US" b="1" dirty="0"/>
              <a:t>Generator </a:t>
            </a:r>
            <a:r>
              <a:rPr lang="en-US" b="0" dirty="0">
                <a:effectLst/>
              </a:rPr>
              <a:t>Generates records using the TABLE(GENERATOR(...)) construct. Attributes:</a:t>
            </a:r>
          </a:p>
          <a:p>
            <a:r>
              <a:rPr lang="en-US" b="0" i="1" dirty="0" err="1">
                <a:effectLst/>
              </a:rPr>
              <a:t>rowCount</a:t>
            </a:r>
            <a:r>
              <a:rPr lang="en-US" b="0" dirty="0">
                <a:effectLst/>
              </a:rPr>
              <a:t> — provided </a:t>
            </a:r>
            <a:r>
              <a:rPr lang="en-US" b="0" dirty="0" err="1">
                <a:effectLst/>
              </a:rPr>
              <a:t>rowCount</a:t>
            </a:r>
            <a:r>
              <a:rPr lang="en-US" b="0" dirty="0">
                <a:effectLst/>
              </a:rPr>
              <a:t> parameter.</a:t>
            </a:r>
          </a:p>
          <a:p>
            <a:r>
              <a:rPr lang="en-US" b="0" i="1" dirty="0" err="1">
                <a:effectLst/>
              </a:rPr>
              <a:t>timeLimit</a:t>
            </a:r>
            <a:r>
              <a:rPr lang="en-US" b="0" dirty="0">
                <a:effectLst/>
              </a:rPr>
              <a:t> — provided </a:t>
            </a:r>
            <a:r>
              <a:rPr lang="en-US" b="0" dirty="0" err="1">
                <a:effectLst/>
              </a:rPr>
              <a:t>timeLimit</a:t>
            </a:r>
            <a:r>
              <a:rPr lang="en-US" b="0" dirty="0">
                <a:effectLst/>
              </a:rPr>
              <a:t> parameter.</a:t>
            </a:r>
          </a:p>
          <a:p>
            <a:endParaRPr lang="en-US" b="0" dirty="0">
              <a:effectLst/>
            </a:endParaRPr>
          </a:p>
          <a:p>
            <a:r>
              <a:rPr lang="en-US" b="1" dirty="0" err="1"/>
              <a:t>ExternalScan</a:t>
            </a:r>
            <a:r>
              <a:rPr lang="en-US" b="1" dirty="0"/>
              <a:t> </a:t>
            </a:r>
            <a:r>
              <a:rPr lang="en-US" b="0" dirty="0">
                <a:effectLst/>
              </a:rPr>
              <a:t>Represents access to data stored in stage objects. Can be a part of queries that scan data from stages directly, but also for data-loading COPY queries. Attributes:</a:t>
            </a:r>
          </a:p>
          <a:p>
            <a:r>
              <a:rPr lang="en-US" b="0" i="1" dirty="0">
                <a:effectLst/>
              </a:rPr>
              <a:t>Stage name</a:t>
            </a:r>
            <a:r>
              <a:rPr lang="en-US" b="0" dirty="0">
                <a:effectLst/>
              </a:rPr>
              <a:t> — the name of the stage where the data is read from.</a:t>
            </a:r>
          </a:p>
          <a:p>
            <a:r>
              <a:rPr lang="en-US" b="0" i="1" dirty="0">
                <a:effectLst/>
              </a:rPr>
              <a:t>Stage type</a:t>
            </a:r>
            <a:r>
              <a:rPr lang="en-US" b="0" dirty="0">
                <a:effectLst/>
              </a:rPr>
              <a:t> — the type of the stage (e.g. TABLE STAGE).</a:t>
            </a:r>
          </a:p>
          <a:p>
            <a:endParaRPr lang="en-US" b="0" dirty="0">
              <a:effectLst/>
            </a:endParaRPr>
          </a:p>
          <a:p>
            <a:r>
              <a:rPr lang="en-US" b="1" dirty="0" err="1"/>
              <a:t>InternalObject</a:t>
            </a:r>
            <a:r>
              <a:rPr lang="en-US" b="1" dirty="0"/>
              <a:t> </a:t>
            </a:r>
            <a:r>
              <a:rPr lang="en-US" b="0" dirty="0">
                <a:effectLst/>
              </a:rPr>
              <a:t>Represents access to an internal data object (e.g. an Information Schema table or the result of a previous query). Attributes:</a:t>
            </a:r>
          </a:p>
          <a:p>
            <a:r>
              <a:rPr lang="en-US" b="0" i="1" dirty="0">
                <a:effectLst/>
              </a:rPr>
              <a:t>Object Name</a:t>
            </a:r>
            <a:r>
              <a:rPr lang="en-US" b="0" dirty="0">
                <a:effectLst/>
              </a:rPr>
              <a:t> — the name or type of the accessed object.</a:t>
            </a:r>
          </a:p>
          <a:p>
            <a:endParaRPr lang="en-US" dirty="0"/>
          </a:p>
          <a:p>
            <a:endParaRPr lang="en-US" dirty="0"/>
          </a:p>
          <a:p>
            <a:r>
              <a:rPr lang="en-US" sz="1200" b="1" i="0" kern="1200" dirty="0">
                <a:solidFill>
                  <a:schemeClr val="tx1"/>
                </a:solidFill>
                <a:effectLst/>
                <a:latin typeface="+mn-lt"/>
                <a:ea typeface="+mn-ea"/>
                <a:cs typeface="+mn-cs"/>
              </a:rPr>
              <a:t>Data Processing Operators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Filter </a:t>
            </a:r>
            <a:r>
              <a:rPr lang="en-US" sz="1200" b="0" i="0" kern="1200" dirty="0">
                <a:solidFill>
                  <a:schemeClr val="tx1"/>
                </a:solidFill>
                <a:effectLst/>
                <a:latin typeface="+mn-lt"/>
                <a:ea typeface="+mn-ea"/>
                <a:cs typeface="+mn-cs"/>
              </a:rPr>
              <a:t>Represents an operation that filters the records. Attributes:</a:t>
            </a:r>
          </a:p>
          <a:p>
            <a:r>
              <a:rPr lang="en-US" sz="1200" b="0" i="1" kern="1200" dirty="0">
                <a:solidFill>
                  <a:schemeClr val="tx1"/>
                </a:solidFill>
                <a:effectLst/>
                <a:latin typeface="+mn-lt"/>
                <a:ea typeface="+mn-ea"/>
                <a:cs typeface="+mn-cs"/>
              </a:rPr>
              <a:t>Filter condition</a:t>
            </a:r>
            <a:r>
              <a:rPr lang="en-US" sz="1200" b="0" i="0" kern="1200" dirty="0">
                <a:solidFill>
                  <a:schemeClr val="tx1"/>
                </a:solidFill>
                <a:effectLst/>
                <a:latin typeface="+mn-lt"/>
                <a:ea typeface="+mn-ea"/>
                <a:cs typeface="+mn-cs"/>
              </a:rPr>
              <a:t> - the condition used to perform filtering.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Join </a:t>
            </a:r>
            <a:r>
              <a:rPr lang="en-US" sz="1200" b="0" i="0" kern="1200" dirty="0">
                <a:solidFill>
                  <a:schemeClr val="tx1"/>
                </a:solidFill>
                <a:effectLst/>
                <a:latin typeface="+mn-lt"/>
                <a:ea typeface="+mn-ea"/>
                <a:cs typeface="+mn-cs"/>
              </a:rPr>
              <a:t>Combines two inputs on a given condition. Attributes:</a:t>
            </a:r>
          </a:p>
          <a:p>
            <a:r>
              <a:rPr lang="en-US" sz="1200" b="0" i="1" kern="1200" dirty="0">
                <a:solidFill>
                  <a:schemeClr val="tx1"/>
                </a:solidFill>
                <a:effectLst/>
                <a:latin typeface="+mn-lt"/>
                <a:ea typeface="+mn-ea"/>
                <a:cs typeface="+mn-cs"/>
              </a:rPr>
              <a:t>Join Type</a:t>
            </a:r>
            <a:r>
              <a:rPr lang="en-US" sz="1200" b="0" i="0" kern="1200" dirty="0">
                <a:solidFill>
                  <a:schemeClr val="tx1"/>
                </a:solidFill>
                <a:effectLst/>
                <a:latin typeface="+mn-lt"/>
                <a:ea typeface="+mn-ea"/>
                <a:cs typeface="+mn-cs"/>
              </a:rPr>
              <a:t> — Type of join (e.g. INNER, LEFT OUTER, etc.).</a:t>
            </a:r>
          </a:p>
          <a:p>
            <a:r>
              <a:rPr lang="en-US" sz="1200" b="0" i="1" kern="1200" dirty="0">
                <a:solidFill>
                  <a:schemeClr val="tx1"/>
                </a:solidFill>
                <a:effectLst/>
                <a:latin typeface="+mn-lt"/>
                <a:ea typeface="+mn-ea"/>
                <a:cs typeface="+mn-cs"/>
              </a:rPr>
              <a:t>Equality Join Condition</a:t>
            </a:r>
            <a:r>
              <a:rPr lang="en-US" sz="1200" b="0" i="0" kern="1200" dirty="0">
                <a:solidFill>
                  <a:schemeClr val="tx1"/>
                </a:solidFill>
                <a:effectLst/>
                <a:latin typeface="+mn-lt"/>
                <a:ea typeface="+mn-ea"/>
                <a:cs typeface="+mn-cs"/>
              </a:rPr>
              <a:t> — for joins which use equality-based conditions, it lists the expressions used for joining elements.</a:t>
            </a:r>
          </a:p>
          <a:p>
            <a:r>
              <a:rPr lang="en-US" sz="1200" b="0" i="1" kern="1200" dirty="0">
                <a:solidFill>
                  <a:schemeClr val="tx1"/>
                </a:solidFill>
                <a:effectLst/>
                <a:latin typeface="+mn-lt"/>
                <a:ea typeface="+mn-ea"/>
                <a:cs typeface="+mn-cs"/>
              </a:rPr>
              <a:t>Additional Join Condition</a:t>
            </a:r>
            <a:r>
              <a:rPr lang="en-US" sz="1200" b="0" i="0" kern="1200" dirty="0">
                <a:solidFill>
                  <a:schemeClr val="tx1"/>
                </a:solidFill>
                <a:effectLst/>
                <a:latin typeface="+mn-lt"/>
                <a:ea typeface="+mn-ea"/>
                <a:cs typeface="+mn-cs"/>
              </a:rPr>
              <a:t> — some joins use conditions containing non-equality based predicates. They are listed here.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Aggregate </a:t>
            </a:r>
            <a:r>
              <a:rPr lang="en-US" sz="1200" b="0" i="0" kern="1200" dirty="0">
                <a:solidFill>
                  <a:schemeClr val="tx1"/>
                </a:solidFill>
                <a:effectLst/>
                <a:latin typeface="+mn-lt"/>
                <a:ea typeface="+mn-ea"/>
                <a:cs typeface="+mn-cs"/>
              </a:rPr>
              <a:t>Groups input and computes aggregate functions. Can represent SQL constructs such as GROUP BY, as well as SELECT DISTINCT. Attributes:</a:t>
            </a:r>
          </a:p>
          <a:p>
            <a:r>
              <a:rPr lang="en-US" sz="1200" b="0" i="1" kern="1200" dirty="0">
                <a:solidFill>
                  <a:schemeClr val="tx1"/>
                </a:solidFill>
                <a:effectLst/>
                <a:latin typeface="+mn-lt"/>
                <a:ea typeface="+mn-ea"/>
                <a:cs typeface="+mn-cs"/>
              </a:rPr>
              <a:t>Grouping Keys</a:t>
            </a:r>
            <a:r>
              <a:rPr lang="en-US" sz="1200" b="0" i="0" kern="1200" dirty="0">
                <a:solidFill>
                  <a:schemeClr val="tx1"/>
                </a:solidFill>
                <a:effectLst/>
                <a:latin typeface="+mn-lt"/>
                <a:ea typeface="+mn-ea"/>
                <a:cs typeface="+mn-cs"/>
              </a:rPr>
              <a:t> — if GROUP BY is used, this lists the expressions we group by.</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aggregate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GroupingSets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Represents constructs such as GROUPING SETS, ROLLUP and CUBE. Attributes:</a:t>
            </a:r>
          </a:p>
          <a:p>
            <a:r>
              <a:rPr lang="en-US" sz="1200" b="0" i="1" kern="1200" dirty="0">
                <a:solidFill>
                  <a:schemeClr val="tx1"/>
                </a:solidFill>
                <a:effectLst/>
                <a:latin typeface="+mn-lt"/>
                <a:ea typeface="+mn-ea"/>
                <a:cs typeface="+mn-cs"/>
              </a:rPr>
              <a:t>Grouping Key Sets</a:t>
            </a:r>
            <a:r>
              <a:rPr lang="en-US" sz="1200" b="0" i="0" kern="1200" dirty="0">
                <a:solidFill>
                  <a:schemeClr val="tx1"/>
                </a:solidFill>
                <a:effectLst/>
                <a:latin typeface="+mn-lt"/>
                <a:ea typeface="+mn-ea"/>
                <a:cs typeface="+mn-cs"/>
              </a:rPr>
              <a:t> — list of grouping sets</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WindowFunction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Computes window functions. Attributes:</a:t>
            </a:r>
          </a:p>
          <a:p>
            <a:r>
              <a:rPr lang="en-US" sz="1200" b="0" i="1" kern="1200" dirty="0">
                <a:solidFill>
                  <a:schemeClr val="tx1"/>
                </a:solidFill>
                <a:effectLst/>
                <a:latin typeface="+mn-lt"/>
                <a:ea typeface="+mn-ea"/>
                <a:cs typeface="+mn-cs"/>
              </a:rPr>
              <a:t>Window Functions</a:t>
            </a:r>
            <a:r>
              <a:rPr lang="en-US" sz="1200" b="0" i="0" kern="1200" dirty="0">
                <a:solidFill>
                  <a:schemeClr val="tx1"/>
                </a:solidFill>
                <a:effectLst/>
                <a:latin typeface="+mn-lt"/>
                <a:ea typeface="+mn-ea"/>
                <a:cs typeface="+mn-cs"/>
              </a:rPr>
              <a:t> — list of window functions computed.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Sort </a:t>
            </a:r>
            <a:r>
              <a:rPr lang="en-US" sz="1200" b="0" i="0" kern="1200" dirty="0">
                <a:solidFill>
                  <a:schemeClr val="tx1"/>
                </a:solidFill>
                <a:effectLst/>
                <a:latin typeface="+mn-lt"/>
                <a:ea typeface="+mn-ea"/>
                <a:cs typeface="+mn-cs"/>
              </a:rPr>
              <a:t>Orders input on a given expression.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SortWithLimit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Produces a part of the input sequence after sorting, typically a result of an ORDER BY ... LIMIT ... OFFSET ... construct in SQL.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r>
              <a:rPr lang="en-US" sz="1200" b="0" i="1" kern="1200" dirty="0">
                <a:solidFill>
                  <a:schemeClr val="tx1"/>
                </a:solidFill>
                <a:effectLst/>
                <a:latin typeface="+mn-lt"/>
                <a:ea typeface="+mn-ea"/>
                <a:cs typeface="+mn-cs"/>
              </a:rPr>
              <a:t>Number of rows</a:t>
            </a:r>
            <a:r>
              <a:rPr lang="en-US" sz="1200" b="0" i="0" kern="1200" dirty="0">
                <a:solidFill>
                  <a:schemeClr val="tx1"/>
                </a:solidFill>
                <a:effectLst/>
                <a:latin typeface="+mn-lt"/>
                <a:ea typeface="+mn-ea"/>
                <a:cs typeface="+mn-cs"/>
              </a:rPr>
              <a:t> — number of rows produced.</a:t>
            </a:r>
          </a:p>
          <a:p>
            <a:r>
              <a:rPr lang="en-US" sz="1200" b="0" i="1" kern="1200" dirty="0">
                <a:solidFill>
                  <a:schemeClr val="tx1"/>
                </a:solidFill>
                <a:effectLst/>
                <a:latin typeface="+mn-lt"/>
                <a:ea typeface="+mn-ea"/>
                <a:cs typeface="+mn-cs"/>
              </a:rPr>
              <a:t>Offset</a:t>
            </a:r>
            <a:r>
              <a:rPr lang="en-US" sz="1200" b="0" i="0" kern="1200" dirty="0">
                <a:solidFill>
                  <a:schemeClr val="tx1"/>
                </a:solidFill>
                <a:effectLst/>
                <a:latin typeface="+mn-lt"/>
                <a:ea typeface="+mn-ea"/>
                <a:cs typeface="+mn-cs"/>
              </a:rPr>
              <a:t> — position in the ordered sequence from which produced tuples are emitted.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Flatten </a:t>
            </a:r>
            <a:r>
              <a:rPr lang="en-US" sz="1200" b="0" i="0" kern="1200" dirty="0">
                <a:solidFill>
                  <a:schemeClr val="tx1"/>
                </a:solidFill>
                <a:effectLst/>
                <a:latin typeface="+mn-lt"/>
                <a:ea typeface="+mn-ea"/>
                <a:cs typeface="+mn-cs"/>
              </a:rPr>
              <a:t>Processes VARIANT records, possibly flattening them on a specified path. Attributes:</a:t>
            </a:r>
          </a:p>
          <a:p>
            <a:r>
              <a:rPr lang="en-US" sz="1200" b="0" i="1"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 the input expression used to flatten the data.</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JoinFilter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Special filtering operation that removes tuples that can be identified as not possibly matching the condition of a Join further in the query plan. Attributes:</a:t>
            </a:r>
          </a:p>
          <a:p>
            <a:r>
              <a:rPr lang="en-US" sz="1200" b="0" i="1" kern="1200" dirty="0">
                <a:solidFill>
                  <a:schemeClr val="tx1"/>
                </a:solidFill>
                <a:effectLst/>
                <a:latin typeface="+mn-lt"/>
                <a:ea typeface="+mn-ea"/>
                <a:cs typeface="+mn-cs"/>
              </a:rPr>
              <a:t>Original join ID</a:t>
            </a:r>
            <a:r>
              <a:rPr lang="en-US" sz="1200" b="0" i="0" kern="1200" dirty="0">
                <a:solidFill>
                  <a:schemeClr val="tx1"/>
                </a:solidFill>
                <a:effectLst/>
                <a:latin typeface="+mn-lt"/>
                <a:ea typeface="+mn-ea"/>
                <a:cs typeface="+mn-cs"/>
              </a:rPr>
              <a:t> — the join used to identify tuples that can be filtered out.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UnionAll</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Concatenates two inputs. Attributes: none.</a:t>
            </a:r>
          </a:p>
          <a:p>
            <a:r>
              <a:rPr lang="en-US" sz="1200" b="1" i="0" kern="1200" dirty="0">
                <a:solidFill>
                  <a:schemeClr val="tx1"/>
                </a:solidFill>
                <a:effectLst/>
                <a:latin typeface="+mn-lt"/>
                <a:ea typeface="+mn-ea"/>
                <a:cs typeface="+mn-cs"/>
              </a:rPr>
              <a:t>DML Operators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Insert </a:t>
            </a:r>
            <a:r>
              <a:rPr lang="en-US" sz="1200" b="0" i="0" kern="1200" dirty="0">
                <a:solidFill>
                  <a:schemeClr val="tx1"/>
                </a:solidFill>
                <a:effectLst/>
                <a:latin typeface="+mn-lt"/>
                <a:ea typeface="+mn-ea"/>
                <a:cs typeface="+mn-cs"/>
              </a:rPr>
              <a:t>Adds records to a table either through an INSERT or COPY operation. Attributes:</a:t>
            </a:r>
          </a:p>
          <a:p>
            <a:r>
              <a:rPr lang="en-US" sz="1200" b="0" i="1" kern="1200" dirty="0">
                <a:solidFill>
                  <a:schemeClr val="tx1"/>
                </a:solidFill>
                <a:effectLst/>
                <a:latin typeface="+mn-lt"/>
                <a:ea typeface="+mn-ea"/>
                <a:cs typeface="+mn-cs"/>
              </a:rPr>
              <a:t>Input expressions</a:t>
            </a:r>
            <a:r>
              <a:rPr lang="en-US" sz="1200" b="0" i="0" kern="1200" dirty="0">
                <a:solidFill>
                  <a:schemeClr val="tx1"/>
                </a:solidFill>
                <a:effectLst/>
                <a:latin typeface="+mn-lt"/>
                <a:ea typeface="+mn-ea"/>
                <a:cs typeface="+mn-cs"/>
              </a:rPr>
              <a:t> — which expressions are inserted.</a:t>
            </a:r>
          </a:p>
          <a:p>
            <a:r>
              <a:rPr lang="en-US" sz="1200" b="0" i="1" kern="1200" dirty="0">
                <a:solidFill>
                  <a:schemeClr val="tx1"/>
                </a:solidFill>
                <a:effectLst/>
                <a:latin typeface="+mn-lt"/>
                <a:ea typeface="+mn-ea"/>
                <a:cs typeface="+mn-cs"/>
              </a:rPr>
              <a:t>Table names</a:t>
            </a:r>
            <a:r>
              <a:rPr lang="en-US" sz="1200" b="0" i="0" kern="1200" dirty="0">
                <a:solidFill>
                  <a:schemeClr val="tx1"/>
                </a:solidFill>
                <a:effectLst/>
                <a:latin typeface="+mn-lt"/>
                <a:ea typeface="+mn-ea"/>
                <a:cs typeface="+mn-cs"/>
              </a:rPr>
              <a:t> — names of tables that records are added to.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Delete </a:t>
            </a:r>
            <a:r>
              <a:rPr lang="en-US" sz="1200" b="0" i="0" kern="1200" dirty="0">
                <a:solidFill>
                  <a:schemeClr val="tx1"/>
                </a:solidFill>
                <a:effectLst/>
                <a:latin typeface="+mn-lt"/>
                <a:ea typeface="+mn-ea"/>
                <a:cs typeface="+mn-cs"/>
              </a:rPr>
              <a:t>Removes records from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table that records are deleted from.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Update </a:t>
            </a:r>
            <a:r>
              <a:rPr lang="en-US" sz="1200" b="0" i="0" kern="1200" dirty="0">
                <a:solidFill>
                  <a:schemeClr val="tx1"/>
                </a:solidFill>
                <a:effectLst/>
                <a:latin typeface="+mn-lt"/>
                <a:ea typeface="+mn-ea"/>
                <a:cs typeface="+mn-cs"/>
              </a:rPr>
              <a:t>Updates records in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Merge </a:t>
            </a:r>
            <a:r>
              <a:rPr lang="en-US" sz="1200" b="0" i="0" kern="1200" dirty="0">
                <a:solidFill>
                  <a:schemeClr val="tx1"/>
                </a:solidFill>
                <a:effectLst/>
                <a:latin typeface="+mn-lt"/>
                <a:ea typeface="+mn-ea"/>
                <a:cs typeface="+mn-cs"/>
              </a:rPr>
              <a:t>Performs a MERGE operation on a table. Attributes:</a:t>
            </a:r>
          </a:p>
          <a:p>
            <a:r>
              <a:rPr lang="en-US" sz="1200" b="0" i="1" kern="1200" dirty="0">
                <a:solidFill>
                  <a:schemeClr val="tx1"/>
                </a:solidFill>
                <a:effectLst/>
                <a:latin typeface="+mn-lt"/>
                <a:ea typeface="+mn-ea"/>
                <a:cs typeface="+mn-cs"/>
              </a:rPr>
              <a:t>Full 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Unload </a:t>
            </a:r>
            <a:r>
              <a:rPr lang="en-US" sz="1200" b="0" i="0" kern="1200" dirty="0">
                <a:solidFill>
                  <a:schemeClr val="tx1"/>
                </a:solidFill>
                <a:effectLst/>
                <a:latin typeface="+mn-lt"/>
                <a:ea typeface="+mn-ea"/>
                <a:cs typeface="+mn-cs"/>
              </a:rPr>
              <a:t>Represents a COPY operation that exports data from a table into a file in a stage. Attributes:</a:t>
            </a:r>
          </a:p>
          <a:p>
            <a:r>
              <a:rPr lang="en-US" sz="1200" b="0" i="1" kern="1200" dirty="0">
                <a:solidFill>
                  <a:schemeClr val="tx1"/>
                </a:solidFill>
                <a:effectLst/>
                <a:latin typeface="+mn-lt"/>
                <a:ea typeface="+mn-ea"/>
                <a:cs typeface="+mn-cs"/>
              </a:rPr>
              <a:t>Location</a:t>
            </a:r>
            <a:r>
              <a:rPr lang="en-US" sz="1200" b="0" i="0" kern="1200" dirty="0">
                <a:solidFill>
                  <a:schemeClr val="tx1"/>
                </a:solidFill>
                <a:effectLst/>
                <a:latin typeface="+mn-lt"/>
                <a:ea typeface="+mn-ea"/>
                <a:cs typeface="+mn-cs"/>
              </a:rPr>
              <a:t> - the name of the stage where the data is saved.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4184408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288372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1841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1500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the concurrency and caching lab (or optimize a query) </a:t>
            </a:r>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254338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my job has been at the last two companies – going into systems and optimizing them </a:t>
            </a:r>
          </a:p>
          <a:p>
            <a:r>
              <a:rPr lang="en-US" dirty="0"/>
              <a:t>But I haven’t always been that good at it…. </a:t>
            </a:r>
          </a:p>
          <a:p>
            <a:r>
              <a:rPr lang="en-US" dirty="0"/>
              <a:t>Let me tell you the story of how I was forced to get better</a:t>
            </a:r>
          </a:p>
          <a:p>
            <a:endParaRPr lang="en-US" dirty="0"/>
          </a:p>
          <a:p>
            <a:r>
              <a:rPr lang="en-US" dirty="0"/>
              <a:t>Small publishing company </a:t>
            </a:r>
          </a:p>
          <a:p>
            <a:r>
              <a:rPr lang="en-US" dirty="0"/>
              <a:t>Took down the data warehouse not 1 time but 3 times in a matter of 2 hours.  Ask my co-teacher about it he knows </a:t>
            </a:r>
          </a:p>
          <a:p>
            <a:r>
              <a:rPr lang="en-US" dirty="0"/>
              <a:t>So when they found out it was my code I was put on paid suspension for a week in which I had to focus on SQL (well that and watch movies since I wasn’t allowed to touch the DB) </a:t>
            </a:r>
          </a:p>
          <a:p>
            <a:r>
              <a:rPr lang="en-US" dirty="0"/>
              <a:t>I had to have all my queries and peer reviewed and submitted for  them to run. They loved it.  NOI</a:t>
            </a:r>
          </a:p>
          <a:p>
            <a:r>
              <a:rPr lang="en-US" dirty="0"/>
              <a:t>You know what gets you much better at your job.. Having everyone scrutinize over your work.  If you ever want to get better at any coding do peer reviews on a regular basis.</a:t>
            </a:r>
          </a:p>
          <a:p>
            <a:endParaRPr lang="en-US" dirty="0"/>
          </a:p>
          <a:p>
            <a:r>
              <a:rPr lang="en-US" dirty="0"/>
              <a:t>And guys actually review the code. It doesn’t help anyone to approve code without reviewing it.  </a:t>
            </a:r>
          </a:p>
          <a:p>
            <a:r>
              <a:rPr lang="en-US" dirty="0"/>
              <a:t>So back to this company – a week goes by and Netezza comes back with their head between their legs and let my boss know that it was actually their fault </a:t>
            </a:r>
          </a:p>
          <a:p>
            <a:r>
              <a:rPr lang="en-US" dirty="0"/>
              <a:t>They had a known bug that if you submitted a query with a union all, self join, and rank over windowing function that it would kill the system.  </a:t>
            </a:r>
          </a:p>
          <a:p>
            <a:r>
              <a:rPr lang="en-US" dirty="0"/>
              <a:t>Yeah who knew I was doing pathing analysis on what category was the most likely to be read next based on the past three pages they just completed.  </a:t>
            </a:r>
          </a:p>
          <a:p>
            <a:endParaRPr lang="en-US" dirty="0"/>
          </a:p>
          <a:p>
            <a:r>
              <a:rPr lang="en-US" dirty="0"/>
              <a:t>But long story short I really had to focus on my code and how it would run before I ran it largely since I wasn’t allowed to run anything for a week.  </a:t>
            </a:r>
          </a:p>
          <a:p>
            <a:endParaRPr lang="en-US" dirty="0"/>
          </a:p>
          <a:p>
            <a:r>
              <a:rPr lang="en-US" dirty="0"/>
              <a:t>I got this image from a blog post about how snowflake has made this a thing of the past.  </a:t>
            </a:r>
          </a:p>
          <a:p>
            <a:endParaRPr lang="en-US" dirty="0"/>
          </a:p>
          <a:p>
            <a:r>
              <a:rPr lang="en-US" dirty="0"/>
              <a:t>But we can’t just throw out execution plans </a:t>
            </a:r>
            <a:r>
              <a:rPr lang="en-US" dirty="0" err="1"/>
              <a:t>bc</a:t>
            </a:r>
            <a:r>
              <a:rPr lang="en-US" dirty="0"/>
              <a:t> </a:t>
            </a:r>
            <a:r>
              <a:rPr lang="en-US" dirty="0" err="1"/>
              <a:t>Snowfalke’s</a:t>
            </a:r>
            <a:r>
              <a:rPr lang="en-US" dirty="0"/>
              <a:t> architecture runs code lightning fast.  Largely </a:t>
            </a:r>
            <a:r>
              <a:rPr lang="en-US" dirty="0" err="1"/>
              <a:t>bc</a:t>
            </a:r>
            <a:r>
              <a:rPr lang="en-US" dirty="0"/>
              <a:t> they may hire me to come in and slash costs </a:t>
            </a:r>
          </a:p>
          <a:p>
            <a:endParaRPr lang="en-US" dirty="0"/>
          </a:p>
          <a:p>
            <a:r>
              <a:rPr lang="en-US" dirty="0"/>
              <a:t>No Select * </a:t>
            </a:r>
          </a:p>
          <a:p>
            <a:r>
              <a:rPr lang="en-US" dirty="0"/>
              <a:t>Add limits </a:t>
            </a:r>
          </a:p>
          <a:p>
            <a:r>
              <a:rPr lang="en-US" dirty="0"/>
              <a:t>Do a preview data to understand what is in the table </a:t>
            </a:r>
          </a:p>
          <a:p>
            <a:r>
              <a:rPr lang="en-US" dirty="0"/>
              <a:t>Do an approximation of the aggregate function b4 running it on the entire table </a:t>
            </a:r>
          </a:p>
          <a:p>
            <a:r>
              <a:rPr lang="en-US" dirty="0"/>
              <a:t>Use query profile </a:t>
            </a:r>
          </a:p>
          <a:p>
            <a:r>
              <a:rPr lang="en-US" dirty="0"/>
              <a:t>Heck b4 that explain the query before it runs </a:t>
            </a:r>
          </a:p>
          <a:p>
            <a:r>
              <a:rPr lang="en-US" dirty="0"/>
              <a:t>We will focus today on these items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684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EXPLAIN compiles the SQL statement, but does not execute it, so EXPLAIN does not require a running warehouse.</a:t>
            </a:r>
          </a:p>
          <a:p>
            <a:r>
              <a:rPr lang="en-US" sz="1200" b="0" i="0" u="none" strike="noStrike" cap="none" dirty="0">
                <a:solidFill>
                  <a:schemeClr val="dk1"/>
                </a:solidFill>
                <a:effectLst/>
                <a:latin typeface="Calibri"/>
                <a:ea typeface="Calibri"/>
                <a:cs typeface="Calibri"/>
                <a:sym typeface="Calibri"/>
              </a:rPr>
              <a:t>Although EXPLAIN does not consume any compute credits, the compilation of the query does consume Cloud Service credits, just as other metadata operations do</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The EXPLAIN plan is the “logical” explain plan. It shows the operations that will be performed, and their logical relationship to each other. The actual execution order of the operations in the plan does not necessarily match the logical order shown by the plan</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Based on a change made February 2020 snowflake …</a:t>
            </a:r>
          </a:p>
          <a:p>
            <a:r>
              <a:rPr lang="en-US" sz="1200" b="0" i="0" u="none" strike="noStrike" cap="none" dirty="0">
                <a:solidFill>
                  <a:schemeClr val="dk1"/>
                </a:solidFill>
                <a:effectLst/>
                <a:latin typeface="Calibri"/>
                <a:ea typeface="Calibri"/>
                <a:cs typeface="Calibri"/>
                <a:sym typeface="Calibri"/>
              </a:rPr>
              <a:t>A significant amount of cloud services resources, measured as up to 10% of consumed daily virtual warehouse compute, will continue to be provided for free. However, we will start charging for cloud services usage above the 10% daily threshold – running this before you run your query should not affect the billing but good to monitor the usage </a:t>
            </a: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9410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b="1" dirty="0">
                <a:effectLst/>
              </a:rPr>
              <a:t>Column</a:t>
            </a:r>
          </a:p>
          <a:p>
            <a:pPr fontAlgn="ctr"/>
            <a:r>
              <a:rPr lang="en-US" b="1" dirty="0">
                <a:effectLst/>
              </a:rPr>
              <a:t>Description</a:t>
            </a:r>
          </a:p>
          <a:p>
            <a:pPr fontAlgn="t"/>
            <a:r>
              <a:rPr lang="en-US" b="0" dirty="0">
                <a:effectLst/>
              </a:rPr>
              <a:t>step</a:t>
            </a:r>
          </a:p>
          <a:p>
            <a:pPr fontAlgn="t"/>
            <a:r>
              <a:rPr lang="en-US" b="0" dirty="0">
                <a:effectLst/>
              </a:rPr>
              <a:t>Most queries contain a single step, but some are executed as multiple distinct steps. This column denotes to which step the operation belongs.</a:t>
            </a:r>
          </a:p>
          <a:p>
            <a:pPr fontAlgn="t"/>
            <a:r>
              <a:rPr lang="en-US" b="0" dirty="0">
                <a:effectLst/>
              </a:rPr>
              <a:t>id</a:t>
            </a:r>
          </a:p>
          <a:p>
            <a:pPr fontAlgn="t"/>
            <a:r>
              <a:rPr lang="en-US" b="0" dirty="0">
                <a:effectLst/>
              </a:rPr>
              <a:t>Unique identifier assigned to each operation in the query plan.</a:t>
            </a:r>
          </a:p>
          <a:p>
            <a:pPr fontAlgn="t"/>
            <a:r>
              <a:rPr lang="en-US" b="0" dirty="0">
                <a:effectLst/>
              </a:rPr>
              <a:t>parent</a:t>
            </a:r>
          </a:p>
          <a:p>
            <a:pPr fontAlgn="t"/>
            <a:r>
              <a:rPr lang="en-US" b="0" dirty="0">
                <a:effectLst/>
              </a:rPr>
              <a:t>Identifier of the operation’s parent. In the query profile, a parent is shown above its child with a link connecting the two.</a:t>
            </a:r>
          </a:p>
          <a:p>
            <a:pPr fontAlgn="t"/>
            <a:r>
              <a:rPr lang="en-US" b="0" dirty="0">
                <a:effectLst/>
              </a:rPr>
              <a:t>operation</a:t>
            </a:r>
          </a:p>
          <a:p>
            <a:pPr fontAlgn="t"/>
            <a:r>
              <a:rPr lang="en-US" b="0" dirty="0">
                <a:effectLst/>
              </a:rPr>
              <a:t>Name of the operation, e.g. Result, Filter, </a:t>
            </a:r>
            <a:r>
              <a:rPr lang="en-US" b="0" dirty="0" err="1">
                <a:effectLst/>
              </a:rPr>
              <a:t>TableScan</a:t>
            </a:r>
            <a:r>
              <a:rPr lang="en-US" b="0" dirty="0">
                <a:effectLst/>
              </a:rPr>
              <a:t>, Join, etc.</a:t>
            </a:r>
          </a:p>
          <a:p>
            <a:pPr fontAlgn="t"/>
            <a:r>
              <a:rPr lang="en-US" b="0" dirty="0">
                <a:effectLst/>
              </a:rPr>
              <a:t>objects</a:t>
            </a:r>
          </a:p>
          <a:p>
            <a:pPr fontAlgn="t"/>
            <a:r>
              <a:rPr lang="en-US" b="0" dirty="0">
                <a:effectLst/>
              </a:rPr>
              <a:t>Name of the object referenced by a table scan operation, e.g. table, materialized view, or secure view.</a:t>
            </a:r>
          </a:p>
          <a:p>
            <a:pPr fontAlgn="t"/>
            <a:r>
              <a:rPr lang="en-US" b="0" dirty="0">
                <a:effectLst/>
              </a:rPr>
              <a:t>alias</a:t>
            </a:r>
          </a:p>
          <a:p>
            <a:pPr fontAlgn="t"/>
            <a:r>
              <a:rPr lang="en-US" b="0" dirty="0">
                <a:effectLst/>
              </a:rPr>
              <a:t>Alias of a referenced object, if the object has been given an alias in the query.</a:t>
            </a:r>
          </a:p>
          <a:p>
            <a:pPr fontAlgn="t"/>
            <a:r>
              <a:rPr lang="en-US" b="0" dirty="0">
                <a:effectLst/>
              </a:rPr>
              <a:t>expressions</a:t>
            </a:r>
          </a:p>
          <a:p>
            <a:pPr fontAlgn="t"/>
            <a:r>
              <a:rPr lang="en-US" b="0" dirty="0">
                <a:effectLst/>
              </a:rPr>
              <a:t>List of expressions relevant to the current operation such as filters, join predicates, projections, aggregations, etc.</a:t>
            </a:r>
          </a:p>
          <a:p>
            <a:pPr fontAlgn="t"/>
            <a:r>
              <a:rPr lang="en-US" b="0" dirty="0" err="1">
                <a:effectLst/>
              </a:rPr>
              <a:t>totalPartitions</a:t>
            </a:r>
            <a:endParaRPr lang="en-US" b="0" dirty="0">
              <a:effectLst/>
            </a:endParaRPr>
          </a:p>
          <a:p>
            <a:pPr fontAlgn="t"/>
            <a:r>
              <a:rPr lang="en-US" b="0" dirty="0">
                <a:effectLst/>
              </a:rPr>
              <a:t>The total number of </a:t>
            </a:r>
            <a:r>
              <a:rPr lang="en-US" b="0" dirty="0" err="1">
                <a:effectLst/>
              </a:rPr>
              <a:t>micropartitions</a:t>
            </a:r>
            <a:r>
              <a:rPr lang="en-US" b="0" dirty="0">
                <a:effectLst/>
              </a:rPr>
              <a:t> in the referenced database object.</a:t>
            </a:r>
          </a:p>
          <a:p>
            <a:pPr fontAlgn="t"/>
            <a:r>
              <a:rPr lang="en-US" b="0" dirty="0" err="1">
                <a:effectLst/>
              </a:rPr>
              <a:t>assignedPartitions</a:t>
            </a:r>
            <a:endParaRPr lang="en-US" b="0" dirty="0">
              <a:effectLst/>
            </a:endParaRPr>
          </a:p>
          <a:p>
            <a:pPr fontAlgn="t"/>
            <a:r>
              <a:rPr lang="en-US" b="0" dirty="0">
                <a:effectLst/>
              </a:rPr>
              <a:t>The number of partitions from the referenced object that are left after compile-time pruning, i.e. the number of partitions that might be scanned by the query.</a:t>
            </a:r>
          </a:p>
          <a:p>
            <a:pPr fontAlgn="t"/>
            <a:r>
              <a:rPr lang="en-US" b="0" dirty="0" err="1">
                <a:effectLst/>
              </a:rPr>
              <a:t>assignedBytes</a:t>
            </a:r>
            <a:endParaRPr lang="en-US" b="0" dirty="0">
              <a:effectLst/>
            </a:endParaRPr>
          </a:p>
          <a:p>
            <a:pPr fontAlgn="t"/>
            <a:r>
              <a:rPr lang="en-US" b="0" dirty="0">
                <a:effectLst/>
              </a:rPr>
              <a:t>The number of bytes contained in the </a:t>
            </a:r>
            <a:r>
              <a:rPr lang="en-US" b="0" dirty="0" err="1">
                <a:effectLst/>
              </a:rPr>
              <a:t>assignedPartitions</a:t>
            </a:r>
            <a:r>
              <a:rPr lang="en-US" b="0" dirty="0">
                <a:effectLst/>
              </a:rPr>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1409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Snowflake </a:t>
            </a:r>
            <a:r>
              <a:rPr lang="en-US" sz="1200" b="0" i="0" u="none" strike="noStrike" cap="none" dirty="0">
                <a:solidFill>
                  <a:schemeClr val="dk1"/>
                </a:solidFill>
                <a:effectLst/>
                <a:latin typeface="Calibri"/>
                <a:ea typeface="Calibri"/>
                <a:cs typeface="Calibri"/>
                <a:sym typeface="Calibri"/>
                <a:hlinkClick r:id="rId3"/>
              </a:rPr>
              <a:t>automatically caches</a:t>
            </a:r>
            <a:r>
              <a:rPr lang="en-US" sz="1200" b="0" i="0" u="none" strike="noStrike" cap="none" dirty="0">
                <a:solidFill>
                  <a:schemeClr val="dk1"/>
                </a:solidFill>
                <a:effectLst/>
                <a:latin typeface="Calibri"/>
                <a:ea typeface="Calibri"/>
                <a:cs typeface="Calibri"/>
                <a:sym typeface="Calibri"/>
              </a:rPr>
              <a:t> data in the Virtual Warehouse (the local disk cache) and in the Result Cache.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Firstly, when segmenting query workload you should place users querying the same data on the same virtual warehouse. This maximizes the chances that data retrieved to the cache by one user will also be used by others.</a:t>
            </a:r>
          </a:p>
          <a:p>
            <a:r>
              <a:rPr lang="en-US" dirty="0"/>
              <a:t>Don’t jump to conclusions about the auto suspend feature.  You can actually save money by not suspending your virtual warehouse and saving the cache during work hours</a:t>
            </a:r>
          </a:p>
          <a:p>
            <a:r>
              <a:rPr lang="en-US" sz="1200" b="0" i="0" u="none" strike="noStrike" cap="none" dirty="0">
                <a:solidFill>
                  <a:schemeClr val="dk1"/>
                </a:solidFill>
                <a:effectLst/>
                <a:latin typeface="Calibri"/>
                <a:ea typeface="Calibri"/>
                <a:cs typeface="Calibri"/>
                <a:sym typeface="Calibri"/>
              </a:rPr>
              <a:t>Finally, be aware that the </a:t>
            </a:r>
            <a:r>
              <a:rPr lang="en-US" sz="1200" b="0" i="1" u="none" strike="noStrike" cap="none" dirty="0">
                <a:solidFill>
                  <a:schemeClr val="dk1"/>
                </a:solidFill>
                <a:effectLst/>
                <a:latin typeface="Calibri"/>
                <a:ea typeface="Calibri"/>
                <a:cs typeface="Calibri"/>
                <a:sym typeface="Calibri"/>
              </a:rPr>
              <a:t>result cache</a:t>
            </a:r>
            <a:r>
              <a:rPr lang="en-US" sz="1200" b="0" i="0" u="none" strike="noStrike" cap="none" dirty="0">
                <a:solidFill>
                  <a:schemeClr val="dk1"/>
                </a:solidFill>
                <a:effectLst/>
                <a:latin typeface="Calibri"/>
                <a:ea typeface="Calibri"/>
                <a:cs typeface="Calibri"/>
                <a:sym typeface="Calibri"/>
              </a:rPr>
              <a:t> is completely independent of virtual warehouse, and any query executed by any user on the account will be served from the result cache, provided the SQL text is exactly the same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Separate query workloads</a:t>
            </a:r>
          </a:p>
          <a:p>
            <a:pPr>
              <a:buFontTx/>
              <a:buChar char="-"/>
            </a:pPr>
            <a:r>
              <a:rPr lang="en-US" sz="1200" b="0" i="0" u="none" strike="noStrike" cap="none" dirty="0">
                <a:solidFill>
                  <a:schemeClr val="dk1"/>
                </a:solidFill>
                <a:effectLst/>
                <a:latin typeface="Calibri"/>
                <a:ea typeface="Calibri"/>
                <a:cs typeface="Calibri"/>
                <a:sym typeface="Calibri"/>
              </a:rPr>
              <a:t>Most companies will create VWH for each team so they can monitor the usage.  And this may be a good plan when you are building/ designing the system.  </a:t>
            </a:r>
          </a:p>
          <a:p>
            <a:pPr>
              <a:buFontTx/>
              <a:buChar char="-"/>
            </a:pPr>
            <a:r>
              <a:rPr lang="en-US" sz="1200" b="0" i="0" u="none" strike="noStrike" cap="none" dirty="0">
                <a:solidFill>
                  <a:schemeClr val="dk1"/>
                </a:solidFill>
                <a:effectLst/>
                <a:latin typeface="Calibri"/>
                <a:ea typeface="Calibri"/>
                <a:cs typeface="Calibri"/>
                <a:sym typeface="Calibri"/>
              </a:rPr>
              <a:t>Btu think about what each person or team is running and group like teams together</a:t>
            </a:r>
          </a:p>
          <a:p>
            <a:pPr>
              <a:buFontTx/>
              <a:buChar char="-"/>
            </a:pPr>
            <a:r>
              <a:rPr lang="en-US" sz="1200" b="0" i="0" u="none" strike="noStrike" cap="none" dirty="0">
                <a:solidFill>
                  <a:schemeClr val="dk1"/>
                </a:solidFill>
                <a:effectLst/>
                <a:latin typeface="Calibri"/>
                <a:ea typeface="Calibri"/>
                <a:cs typeface="Calibri"/>
                <a:sym typeface="Calibri"/>
              </a:rPr>
              <a:t>Don’t put finance with marketing if they are only running quick queries to update a dashboard.  Match them with the product manager who cached their dashboards when they first got in. </a:t>
            </a:r>
          </a:p>
          <a:p>
            <a:endParaRPr lang="en-US" sz="1200" b="0" i="0" u="none" strike="noStrike" cap="none" dirty="0">
              <a:solidFill>
                <a:schemeClr val="dk1"/>
              </a:solidFill>
              <a:effectLst/>
              <a:latin typeface="Calibri"/>
              <a:cs typeface="Calibri"/>
              <a:sym typeface="Calibri"/>
            </a:endParaRPr>
          </a:p>
          <a:p>
            <a:r>
              <a:rPr lang="en-US" dirty="0"/>
              <a:t>Scale up for large work loads</a:t>
            </a:r>
          </a:p>
          <a:p>
            <a:r>
              <a:rPr lang="en-US" sz="1200" b="0" i="0" u="none" strike="noStrike" cap="none" dirty="0">
                <a:solidFill>
                  <a:schemeClr val="dk1"/>
                </a:solidFill>
                <a:effectLst/>
                <a:latin typeface="Calibri"/>
                <a:ea typeface="Calibri"/>
                <a:cs typeface="Calibri"/>
                <a:sym typeface="Calibri"/>
              </a:rPr>
              <a:t>In virtual warehouses, local storage is always fast SSD, but any large sort operations which are unable to complete in memory will inevitably spill to local storage. If, however, you see a large amount of data spilled to </a:t>
            </a:r>
            <a:r>
              <a:rPr lang="en-US" sz="1200" b="0" i="1" u="none" strike="noStrike" cap="none" dirty="0">
                <a:solidFill>
                  <a:schemeClr val="dk1"/>
                </a:solidFill>
                <a:effectLst/>
                <a:latin typeface="Calibri"/>
                <a:ea typeface="Calibri"/>
                <a:cs typeface="Calibri"/>
                <a:sym typeface="Calibri"/>
              </a:rPr>
              <a:t>external storage</a:t>
            </a:r>
            <a:r>
              <a:rPr lang="en-US" sz="1200" b="0" i="0" u="none" strike="noStrike" cap="none" dirty="0">
                <a:solidFill>
                  <a:schemeClr val="dk1"/>
                </a:solidFill>
                <a:effectLst/>
                <a:latin typeface="Calibri"/>
                <a:ea typeface="Calibri"/>
                <a:cs typeface="Calibri"/>
                <a:sym typeface="Calibri"/>
              </a:rPr>
              <a:t>, this indicates even the SSD storage has been used up, and data is being written to S3 or Blob storage which is much slower. Both of these are clear indicators you should consider adjusting to a larger virtual warehouse which has both more memory and local SSD storage.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As the number of concurrent users varies during the day, the clusters are automatically suspended, so you are only charged for the compute resources you actually need. The diagram below illustrates how this happens, with additional clusters automatically added up to the user selected limit, and automatically suspended when not needed.</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176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Snowflake eliminates this with micro partitions and organization of the data and order.  When you are using a DWH that you have to set up the indexing efficiently think through this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5415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Typically, query results are reused if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of the following conditions are met:</a:t>
            </a:r>
          </a:p>
          <a:p>
            <a:r>
              <a:rPr lang="en-US" sz="1200" b="0" i="0" kern="1200" dirty="0">
                <a:solidFill>
                  <a:schemeClr val="tx1"/>
                </a:solidFill>
                <a:effectLst/>
                <a:latin typeface="+mn-lt"/>
                <a:ea typeface="+mn-ea"/>
                <a:cs typeface="+mn-cs"/>
              </a:rPr>
              <a:t>The new query syntactically matches the previously-executed query.</a:t>
            </a:r>
          </a:p>
          <a:p>
            <a:r>
              <a:rPr lang="en-US" sz="1200" b="0" i="0" kern="1200" dirty="0">
                <a:solidFill>
                  <a:schemeClr val="tx1"/>
                </a:solidFill>
                <a:effectLst/>
                <a:latin typeface="+mn-lt"/>
                <a:ea typeface="+mn-ea"/>
                <a:cs typeface="+mn-cs"/>
              </a:rPr>
              <a:t>The table data contributing to the query result has not changed.</a:t>
            </a:r>
          </a:p>
          <a:p>
            <a:r>
              <a:rPr lang="en-US" sz="1200" b="0" i="0" kern="1200" dirty="0">
                <a:solidFill>
                  <a:schemeClr val="tx1"/>
                </a:solidFill>
                <a:effectLst/>
                <a:latin typeface="+mn-lt"/>
                <a:ea typeface="+mn-ea"/>
                <a:cs typeface="+mn-cs"/>
              </a:rPr>
              <a:t>The persisted result for the previous query is still available.</a:t>
            </a:r>
          </a:p>
          <a:p>
            <a:r>
              <a:rPr lang="en-US" sz="1200" b="0" i="0" kern="1200" dirty="0">
                <a:solidFill>
                  <a:schemeClr val="tx1"/>
                </a:solidFill>
                <a:effectLst/>
                <a:latin typeface="+mn-lt"/>
                <a:ea typeface="+mn-ea"/>
                <a:cs typeface="+mn-cs"/>
              </a:rPr>
              <a:t>The role accessing the cached results has the required privileges If the query was a SELECT query, the role executing the query must have the necessary access privileges for all the tables used in the cached </a:t>
            </a:r>
            <a:r>
              <a:rPr lang="en-US" sz="1200" b="0" i="0" kern="1200" dirty="0" err="1">
                <a:solidFill>
                  <a:schemeClr val="tx1"/>
                </a:solidFill>
                <a:effectLst/>
                <a:latin typeface="+mn-lt"/>
                <a:ea typeface="+mn-ea"/>
                <a:cs typeface="+mn-cs"/>
              </a:rPr>
              <a:t>query.If</a:t>
            </a:r>
            <a:r>
              <a:rPr lang="en-US" sz="1200" b="0" i="0" kern="1200" dirty="0">
                <a:solidFill>
                  <a:schemeClr val="tx1"/>
                </a:solidFill>
                <a:effectLst/>
                <a:latin typeface="+mn-lt"/>
                <a:ea typeface="+mn-ea"/>
                <a:cs typeface="+mn-cs"/>
              </a:rPr>
              <a:t> the query was a SHOW query, the role executing the query must match the role that generated the cached results.</a:t>
            </a:r>
          </a:p>
          <a:p>
            <a:r>
              <a:rPr lang="en-US" sz="1200" b="0" i="0" kern="1200" dirty="0">
                <a:solidFill>
                  <a:schemeClr val="tx1"/>
                </a:solidFill>
                <a:effectLst/>
                <a:latin typeface="+mn-lt"/>
                <a:ea typeface="+mn-ea"/>
                <a:cs typeface="+mn-cs"/>
              </a:rPr>
              <a:t>Any configuration options that affect how the result was produced have not changed.</a:t>
            </a:r>
          </a:p>
          <a:p>
            <a:r>
              <a:rPr lang="en-US" sz="1200" b="0" i="0" kern="1200" dirty="0">
                <a:solidFill>
                  <a:schemeClr val="tx1"/>
                </a:solidFill>
                <a:effectLst/>
                <a:latin typeface="+mn-lt"/>
                <a:ea typeface="+mn-ea"/>
                <a:cs typeface="+mn-cs"/>
              </a:rPr>
              <a:t>The query does not include functions that must be evaluated at execution time, e.g. </a:t>
            </a:r>
            <a:r>
              <a:rPr lang="en-US" sz="1200" b="0" i="0" u="none" strike="noStrike" kern="1200" dirty="0">
                <a:solidFill>
                  <a:schemeClr val="tx1"/>
                </a:solidFill>
                <a:effectLst/>
                <a:latin typeface="+mn-lt"/>
                <a:ea typeface="+mn-ea"/>
                <a:cs typeface="+mn-cs"/>
                <a:hlinkClick r:id="rId3"/>
              </a:rPr>
              <a:t>CURRENT_TIMESTAMP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UUID_STRING</a:t>
            </a:r>
            <a:r>
              <a:rPr lang="en-US" sz="1200" b="0" i="0" kern="1200" dirty="0">
                <a:solidFill>
                  <a:schemeClr val="tx1"/>
                </a:solidFill>
                <a:effectLst/>
                <a:latin typeface="+mn-lt"/>
                <a:ea typeface="+mn-ea"/>
                <a:cs typeface="+mn-cs"/>
              </a:rPr>
              <a:t>. (Note that the the CURRENT_DATE() function is an exception to this rule; even though CURRENT_DATE() is evaluated at execution time, queries that use CURRENT_DATE() can still use the query reuse feature.)</a:t>
            </a:r>
          </a:p>
          <a:p>
            <a:r>
              <a:rPr lang="en-US" sz="1200" b="0" i="0" kern="1200" dirty="0">
                <a:solidFill>
                  <a:schemeClr val="tx1"/>
                </a:solidFill>
                <a:effectLst/>
                <a:latin typeface="+mn-lt"/>
                <a:ea typeface="+mn-ea"/>
                <a:cs typeface="+mn-cs"/>
              </a:rPr>
              <a:t>The table’s micro-partitions have not changed (e.g. been </a:t>
            </a:r>
            <a:r>
              <a:rPr lang="en-US" sz="1200" b="0" i="0" kern="1200" dirty="0" err="1">
                <a:solidFill>
                  <a:schemeClr val="tx1"/>
                </a:solidFill>
                <a:effectLst/>
                <a:latin typeface="+mn-lt"/>
                <a:ea typeface="+mn-ea"/>
                <a:cs typeface="+mn-cs"/>
              </a:rPr>
              <a:t>reclustered</a:t>
            </a:r>
            <a:r>
              <a:rPr lang="en-US" sz="1200" b="0" i="0" kern="1200" dirty="0">
                <a:solidFill>
                  <a:schemeClr val="tx1"/>
                </a:solidFill>
                <a:effectLst/>
                <a:latin typeface="+mn-lt"/>
                <a:ea typeface="+mn-ea"/>
                <a:cs typeface="+mn-cs"/>
              </a:rPr>
              <a:t> or consolidated) due to changes to other data in the table.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249209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1118488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HyperLogLog</a:t>
            </a:r>
            <a:r>
              <a:rPr lang="en-US" sz="1200" b="0" i="0" kern="1200" dirty="0">
                <a:solidFill>
                  <a:schemeClr val="tx1"/>
                </a:solidFill>
                <a:effectLst/>
                <a:latin typeface="+mn-lt"/>
                <a:ea typeface="+mn-ea"/>
                <a:cs typeface="+mn-cs"/>
              </a:rPr>
              <a:t> implementation is 1.62338% (i.e. the average relative difference to the corresponding </a:t>
            </a:r>
            <a:r>
              <a:rPr lang="en-US" sz="1200" b="0" i="0" u="none" strike="noStrike" kern="1200" dirty="0">
                <a:solidFill>
                  <a:schemeClr val="tx1"/>
                </a:solidFill>
                <a:effectLst/>
                <a:latin typeface="+mn-lt"/>
                <a:ea typeface="+mn-ea"/>
                <a:cs typeface="+mn-cs"/>
                <a:hlinkClick r:id="rId3"/>
              </a:rPr>
              <a:t>COUNT(DISTINCT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417818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tiff"/><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4" y="477982"/>
            <a:ext cx="10671187"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Data Engineering Day 2</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pic>
        <p:nvPicPr>
          <p:cNvPr id="2" name="Picture 1">
            <a:extLst>
              <a:ext uri="{FF2B5EF4-FFF2-40B4-BE49-F238E27FC236}">
                <a16:creationId xmlns:a16="http://schemas.microsoft.com/office/drawing/2014/main" id="{3760696B-6F07-0E44-B79C-033815604A91}"/>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Approximate Values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7304" y="1321361"/>
            <a:ext cx="11232000" cy="4680000"/>
          </a:xfrm>
        </p:spPr>
        <p:txBody>
          <a:bodyPr/>
          <a:lstStyle/>
          <a:p>
            <a:r>
              <a:rPr lang="en-US" dirty="0"/>
              <a:t>Estimating Values</a:t>
            </a:r>
          </a:p>
          <a:p>
            <a:pPr lvl="1">
              <a:buFont typeface="Wingdings" pitchFamily="2" charset="2"/>
              <a:buChar char="Ø"/>
            </a:pPr>
            <a:r>
              <a:rPr lang="en-US" dirty="0"/>
              <a:t>Snowflake uses the Space-Saving algorithm, a space and time efficient way of estimating approximate frequent values in data sets</a:t>
            </a:r>
          </a:p>
          <a:p>
            <a:endParaRPr lang="en-US" dirty="0"/>
          </a:p>
          <a:p>
            <a:endParaRPr lang="en-US" dirty="0"/>
          </a:p>
          <a:p>
            <a:endParaRPr lang="en-US" dirty="0"/>
          </a:p>
          <a:p>
            <a:pPr lvl="1">
              <a:buFont typeface="Wingdings" pitchFamily="2" charset="2"/>
              <a:buChar char="Ø"/>
            </a:pPr>
            <a:r>
              <a:rPr lang="en-US" dirty="0"/>
              <a:t>Snowflake uses the t-Digest algorithm, a space and time efficient way of estimating approximate percentile values in data sets.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F0847CC2-A30C-ED45-A33C-255D84411678}"/>
              </a:ext>
            </a:extLst>
          </p:cNvPr>
          <p:cNvPicPr>
            <a:picLocks noChangeAspect="1"/>
          </p:cNvPicPr>
          <p:nvPr/>
        </p:nvPicPr>
        <p:blipFill>
          <a:blip r:embed="rId3"/>
          <a:stretch>
            <a:fillRect/>
          </a:stretch>
        </p:blipFill>
        <p:spPr>
          <a:xfrm>
            <a:off x="6730156" y="458143"/>
            <a:ext cx="2540000" cy="1547813"/>
          </a:xfrm>
          <a:prstGeom prst="rect">
            <a:avLst/>
          </a:prstGeom>
        </p:spPr>
      </p:pic>
      <p:pic>
        <p:nvPicPr>
          <p:cNvPr id="7" name="Picture 6">
            <a:extLst>
              <a:ext uri="{FF2B5EF4-FFF2-40B4-BE49-F238E27FC236}">
                <a16:creationId xmlns:a16="http://schemas.microsoft.com/office/drawing/2014/main" id="{195F0874-96DA-3E4B-84A7-540561D46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96" y="2650862"/>
            <a:ext cx="11432776" cy="1157780"/>
          </a:xfrm>
          <a:prstGeom prst="rect">
            <a:avLst/>
          </a:prstGeom>
        </p:spPr>
      </p:pic>
      <p:pic>
        <p:nvPicPr>
          <p:cNvPr id="9" name="Picture 8">
            <a:extLst>
              <a:ext uri="{FF2B5EF4-FFF2-40B4-BE49-F238E27FC236}">
                <a16:creationId xmlns:a16="http://schemas.microsoft.com/office/drawing/2014/main" id="{7B4729D1-7A97-BD42-BA02-CC3340FBC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100" y="4734638"/>
            <a:ext cx="11327967" cy="1157780"/>
          </a:xfrm>
          <a:prstGeom prst="rect">
            <a:avLst/>
          </a:prstGeom>
        </p:spPr>
      </p:pic>
    </p:spTree>
    <p:extLst>
      <p:ext uri="{BB962C8B-B14F-4D97-AF65-F5344CB8AC3E}">
        <p14:creationId xmlns:p14="http://schemas.microsoft.com/office/powerpoint/2010/main" val="3058745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166063" y="1379478"/>
            <a:ext cx="11590969" cy="4680000"/>
          </a:xfrm>
        </p:spPr>
        <p:txBody>
          <a:bodyPr/>
          <a:lstStyle/>
          <a:p>
            <a:r>
              <a:rPr lang="en-US" dirty="0" err="1"/>
              <a:t>HyperLogLog</a:t>
            </a:r>
            <a:r>
              <a:rPr lang="en-US" dirty="0"/>
              <a:t> is used to estimate the approximate number of distinct values in a data set</a:t>
            </a:r>
          </a:p>
          <a:p>
            <a:pPr lvl="1">
              <a:buFont typeface="Wingdings" pitchFamily="2" charset="2"/>
              <a:buChar char="Ø"/>
            </a:pPr>
            <a:r>
              <a:rPr lang="en-US" dirty="0"/>
              <a:t>HLL can be used in place of </a:t>
            </a:r>
            <a:r>
              <a:rPr lang="en-US" dirty="0">
                <a:hlinkClick r:id="rId3"/>
              </a:rPr>
              <a:t>COUNT(DISTINCT …)</a:t>
            </a:r>
            <a:r>
              <a:rPr lang="en-US" dirty="0"/>
              <a:t> in situations where estimating cardinality is acceptable</a:t>
            </a:r>
          </a:p>
          <a:p>
            <a:pPr marL="546100" lvl="1" indent="0">
              <a:buNone/>
            </a:pPr>
            <a:endParaRPr lang="en-US" dirty="0"/>
          </a:p>
          <a:p>
            <a:pPr lvl="2">
              <a:buFont typeface="Courier New" panose="02070309020205020404" pitchFamily="49" charset="0"/>
              <a:buChar char="o"/>
            </a:pPr>
            <a:r>
              <a:rPr lang="en-US" b="1" dirty="0"/>
              <a:t>HLL </a:t>
            </a:r>
            <a:r>
              <a:rPr lang="en-US" sz="1800" dirty="0"/>
              <a:t>Returns an approximate distinct cardinality of the input</a:t>
            </a:r>
            <a:endParaRPr lang="en-US" dirty="0"/>
          </a:p>
          <a:p>
            <a:pPr lvl="2">
              <a:buFont typeface="Courier New" panose="02070309020205020404" pitchFamily="49" charset="0"/>
              <a:buChar char="o"/>
            </a:pPr>
            <a:r>
              <a:rPr lang="en-US" b="1" dirty="0"/>
              <a:t>HLL_ACCUMULATE </a:t>
            </a:r>
            <a:r>
              <a:rPr lang="en-US" sz="1800" dirty="0"/>
              <a:t>Skips the final estimation step and returns the HLL state at the end of an aggregation.</a:t>
            </a:r>
          </a:p>
          <a:p>
            <a:pPr lvl="2">
              <a:buFont typeface="Courier New" panose="02070309020205020404" pitchFamily="49" charset="0"/>
              <a:buChar char="o"/>
            </a:pPr>
            <a:r>
              <a:rPr lang="en-US" b="1" dirty="0"/>
              <a:t>HLL_COMBINE</a:t>
            </a:r>
            <a:r>
              <a:rPr lang="en-US" dirty="0"/>
              <a:t> </a:t>
            </a:r>
            <a:r>
              <a:rPr lang="en-US" sz="1800" dirty="0"/>
              <a:t>Combines (i.e. merges) input states into a single output state</a:t>
            </a:r>
          </a:p>
          <a:p>
            <a:pPr lvl="2">
              <a:buFont typeface="Courier New" panose="02070309020205020404" pitchFamily="49" charset="0"/>
              <a:buChar char="o"/>
            </a:pPr>
            <a:r>
              <a:rPr lang="en-US" b="1" dirty="0"/>
              <a:t>HLL_ESTIMATE</a:t>
            </a:r>
            <a:r>
              <a:rPr lang="en-US" dirty="0"/>
              <a:t> </a:t>
            </a:r>
            <a:r>
              <a:rPr lang="en-US" sz="1800" dirty="0"/>
              <a:t>Computes a cardinality estimate of a HLL state produced by HLL_ACCUMULATE and HLL_COMBINE</a:t>
            </a:r>
            <a:endParaRPr lang="en-US" dirty="0"/>
          </a:p>
          <a:p>
            <a:pPr lvl="2">
              <a:buFont typeface="Courier New" panose="02070309020205020404" pitchFamily="49" charset="0"/>
              <a:buChar char="o"/>
            </a:pPr>
            <a:r>
              <a:rPr lang="en-US" b="1" dirty="0"/>
              <a:t>HLL_EXPORT</a:t>
            </a:r>
            <a:r>
              <a:rPr lang="en-US" dirty="0"/>
              <a:t> </a:t>
            </a:r>
            <a:r>
              <a:rPr lang="en-US" sz="1800" dirty="0"/>
              <a:t>Converts HLL states from BINARY format to an OBJECT (which can then be printed and exported as JSON).</a:t>
            </a:r>
          </a:p>
          <a:p>
            <a:pPr lvl="2">
              <a:buFont typeface="Courier New" panose="02070309020205020404" pitchFamily="49" charset="0"/>
              <a:buChar char="o"/>
            </a:pPr>
            <a:r>
              <a:rPr lang="en-US" b="1" dirty="0"/>
              <a:t>HLL_IMPORT</a:t>
            </a:r>
            <a:r>
              <a:rPr lang="en-US" dirty="0"/>
              <a:t> </a:t>
            </a:r>
            <a:r>
              <a:rPr lang="en-US" sz="1800" dirty="0"/>
              <a:t>Converts HLL states from OBJECT format to BINARY format</a:t>
            </a:r>
            <a:endParaRPr lang="en-US" dirty="0"/>
          </a:p>
          <a:p>
            <a:pPr lvl="1">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478147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9A1857-3B67-0641-845C-D03FE89E2E36}"/>
              </a:ext>
            </a:extLst>
          </p:cNvPr>
          <p:cNvSpPr/>
          <p:nvPr/>
        </p:nvSpPr>
        <p:spPr>
          <a:xfrm>
            <a:off x="3578087" y="3416320"/>
            <a:ext cx="4651514" cy="3117680"/>
          </a:xfrm>
          <a:prstGeom prst="rect">
            <a:avLst/>
          </a:prstGeom>
          <a:solidFill>
            <a:srgbClr val="00B0F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F5DBD5-A244-1B42-9A72-B375F954B455}"/>
              </a:ext>
            </a:extLst>
          </p:cNvPr>
          <p:cNvSpPr/>
          <p:nvPr/>
        </p:nvSpPr>
        <p:spPr>
          <a:xfrm>
            <a:off x="7412449" y="3825125"/>
            <a:ext cx="3409251" cy="2585323"/>
          </a:xfrm>
          <a:prstGeom prst="rect">
            <a:avLst/>
          </a:prstGeom>
          <a:solidFill>
            <a:srgbClr val="058A03">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EE8BF6-26EA-DD4F-9F10-AD273D6C0F9B}"/>
              </a:ext>
            </a:extLst>
          </p:cNvPr>
          <p:cNvSpPr/>
          <p:nvPr/>
        </p:nvSpPr>
        <p:spPr>
          <a:xfrm>
            <a:off x="896273" y="3763767"/>
            <a:ext cx="3409251" cy="2585323"/>
          </a:xfrm>
          <a:prstGeom prst="rect">
            <a:avLst/>
          </a:prstGeom>
          <a:solidFill>
            <a:srgbClr val="48A67E">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21842" y="1181203"/>
            <a:ext cx="11850888" cy="4680000"/>
          </a:xfrm>
        </p:spPr>
        <p:txBody>
          <a:bodyPr/>
          <a:lstStyle/>
          <a:p>
            <a:r>
              <a:rPr lang="en-US" dirty="0"/>
              <a:t>Query Profile</a:t>
            </a:r>
          </a:p>
          <a:p>
            <a:pPr lvl="1">
              <a:buFont typeface="Wingdings" pitchFamily="2" charset="2"/>
              <a:buChar char="Ø"/>
            </a:pPr>
            <a:r>
              <a:rPr lang="en-US" dirty="0"/>
              <a:t>QP is a powerful tool for understanding the mechanics of queries</a:t>
            </a:r>
          </a:p>
          <a:p>
            <a:pPr lvl="1">
              <a:buFont typeface="Wingdings" pitchFamily="2" charset="2"/>
              <a:buChar char="Ø"/>
            </a:pPr>
            <a:r>
              <a:rPr lang="en-US" dirty="0"/>
              <a:t>It can be used whenever you want or need to know more about the performance or behavior of a particular query </a:t>
            </a:r>
          </a:p>
          <a:p>
            <a:pPr lvl="1">
              <a:buFont typeface="Wingdings" pitchFamily="2" charset="2"/>
              <a:buChar char="Ø"/>
            </a:pPr>
            <a:r>
              <a:rPr lang="en-US" dirty="0"/>
              <a:t>It is designed to help you spot typical mistakes in SQL query expressions to identify potential performance bottlenecks and improvement opportunities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Box 4">
            <a:extLst>
              <a:ext uri="{FF2B5EF4-FFF2-40B4-BE49-F238E27FC236}">
                <a16:creationId xmlns:a16="http://schemas.microsoft.com/office/drawing/2014/main" id="{83E1AA4B-7F83-C048-A61E-E5723C19A3D5}"/>
              </a:ext>
            </a:extLst>
          </p:cNvPr>
          <p:cNvSpPr txBox="1"/>
          <p:nvPr/>
        </p:nvSpPr>
        <p:spPr>
          <a:xfrm>
            <a:off x="1107512" y="3825125"/>
            <a:ext cx="2986775" cy="2585323"/>
          </a:xfrm>
          <a:prstGeom prst="rect">
            <a:avLst/>
          </a:prstGeom>
          <a:noFill/>
        </p:spPr>
        <p:txBody>
          <a:bodyPr wrap="square" rtlCol="0">
            <a:spAutoFit/>
          </a:bodyPr>
          <a:lstStyle/>
          <a:p>
            <a:r>
              <a:rPr lang="en-US" b="1" dirty="0"/>
              <a:t>Data Access and Generation Operators</a:t>
            </a:r>
          </a:p>
          <a:p>
            <a:endParaRPr lang="en-US" b="1" dirty="0"/>
          </a:p>
          <a:p>
            <a:pPr marL="285750" indent="-285750">
              <a:buFont typeface="Wingdings" pitchFamily="2" charset="2"/>
              <a:buChar char="Ø"/>
            </a:pPr>
            <a:r>
              <a:rPr lang="en-US" dirty="0"/>
              <a:t>Table Scan</a:t>
            </a:r>
          </a:p>
          <a:p>
            <a:pPr marL="285750" indent="-285750">
              <a:buFont typeface="Wingdings" pitchFamily="2" charset="2"/>
              <a:buChar char="Ø"/>
            </a:pPr>
            <a:r>
              <a:rPr lang="en-US" dirty="0"/>
              <a:t>Values Clause</a:t>
            </a:r>
          </a:p>
          <a:p>
            <a:pPr marL="285750" indent="-285750">
              <a:buFont typeface="Wingdings" pitchFamily="2" charset="2"/>
              <a:buChar char="Ø"/>
            </a:pPr>
            <a:r>
              <a:rPr lang="en-US" dirty="0"/>
              <a:t>Generator</a:t>
            </a:r>
          </a:p>
          <a:p>
            <a:pPr marL="285750" indent="-285750">
              <a:buFont typeface="Wingdings" pitchFamily="2" charset="2"/>
              <a:buChar char="Ø"/>
            </a:pPr>
            <a:r>
              <a:rPr lang="en-US" dirty="0"/>
              <a:t>External Scan</a:t>
            </a:r>
          </a:p>
          <a:p>
            <a:pPr marL="285750" indent="-285750">
              <a:buFont typeface="Wingdings" pitchFamily="2" charset="2"/>
              <a:buChar char="Ø"/>
            </a:pPr>
            <a:r>
              <a:rPr lang="en-US" dirty="0"/>
              <a:t>Internal Object</a:t>
            </a:r>
          </a:p>
          <a:p>
            <a:endParaRPr lang="en-US" dirty="0"/>
          </a:p>
        </p:txBody>
      </p:sp>
      <p:sp>
        <p:nvSpPr>
          <p:cNvPr id="6" name="TextBox 5">
            <a:extLst>
              <a:ext uri="{FF2B5EF4-FFF2-40B4-BE49-F238E27FC236}">
                <a16:creationId xmlns:a16="http://schemas.microsoft.com/office/drawing/2014/main" id="{00572EBE-FFEA-AA4E-99C3-F0E407A94528}"/>
              </a:ext>
            </a:extLst>
          </p:cNvPr>
          <p:cNvSpPr txBox="1"/>
          <p:nvPr/>
        </p:nvSpPr>
        <p:spPr>
          <a:xfrm>
            <a:off x="4643618" y="3441680"/>
            <a:ext cx="3849757" cy="3416320"/>
          </a:xfrm>
          <a:prstGeom prst="rect">
            <a:avLst/>
          </a:prstGeom>
          <a:noFill/>
        </p:spPr>
        <p:txBody>
          <a:bodyPr wrap="square" rtlCol="0">
            <a:spAutoFit/>
          </a:bodyPr>
          <a:lstStyle/>
          <a:p>
            <a:r>
              <a:rPr lang="en-US" b="1" dirty="0"/>
              <a:t>Data Processing Operators</a:t>
            </a:r>
          </a:p>
          <a:p>
            <a:endParaRPr lang="en-US" b="1" dirty="0"/>
          </a:p>
          <a:p>
            <a:pPr marL="285750" indent="-285750">
              <a:buFont typeface="Wingdings" pitchFamily="2" charset="2"/>
              <a:buChar char="Ø"/>
            </a:pPr>
            <a:r>
              <a:rPr lang="en-US" dirty="0"/>
              <a:t>Filter</a:t>
            </a:r>
          </a:p>
          <a:p>
            <a:pPr marL="285750" indent="-285750">
              <a:buFont typeface="Wingdings" pitchFamily="2" charset="2"/>
              <a:buChar char="Ø"/>
            </a:pPr>
            <a:r>
              <a:rPr lang="en-US" dirty="0"/>
              <a:t>Join</a:t>
            </a:r>
          </a:p>
          <a:p>
            <a:pPr marL="285750" indent="-285750">
              <a:buFont typeface="Wingdings" pitchFamily="2" charset="2"/>
              <a:buChar char="Ø"/>
            </a:pPr>
            <a:r>
              <a:rPr lang="en-US" dirty="0"/>
              <a:t>Aggregate</a:t>
            </a:r>
          </a:p>
          <a:p>
            <a:pPr marL="285750" indent="-285750">
              <a:buFont typeface="Wingdings" pitchFamily="2" charset="2"/>
              <a:buChar char="Ø"/>
            </a:pPr>
            <a:r>
              <a:rPr lang="en-US" dirty="0"/>
              <a:t>Grouping Sets</a:t>
            </a:r>
          </a:p>
          <a:p>
            <a:pPr marL="285750" indent="-285750">
              <a:buFont typeface="Wingdings" pitchFamily="2" charset="2"/>
              <a:buChar char="Ø"/>
            </a:pPr>
            <a:r>
              <a:rPr lang="en-US" dirty="0"/>
              <a:t>Window Function</a:t>
            </a:r>
          </a:p>
          <a:p>
            <a:pPr marL="285750" indent="-285750">
              <a:buFont typeface="Wingdings" pitchFamily="2" charset="2"/>
              <a:buChar char="Ø"/>
            </a:pPr>
            <a:r>
              <a:rPr lang="en-US" dirty="0"/>
              <a:t>Sort / Sort with Limit</a:t>
            </a:r>
          </a:p>
          <a:p>
            <a:pPr marL="285750" indent="-285750">
              <a:buFont typeface="Wingdings" pitchFamily="2" charset="2"/>
              <a:buChar char="Ø"/>
            </a:pPr>
            <a:r>
              <a:rPr lang="en-US" dirty="0"/>
              <a:t>Flatten</a:t>
            </a:r>
          </a:p>
          <a:p>
            <a:pPr marL="285750" indent="-285750">
              <a:buFont typeface="Wingdings" pitchFamily="2" charset="2"/>
              <a:buChar char="Ø"/>
            </a:pPr>
            <a:r>
              <a:rPr lang="en-US" dirty="0"/>
              <a:t>Join Filter</a:t>
            </a:r>
          </a:p>
          <a:p>
            <a:pPr marL="285750" indent="-285750">
              <a:buFont typeface="Wingdings" pitchFamily="2" charset="2"/>
              <a:buChar char="Ø"/>
            </a:pPr>
            <a:r>
              <a:rPr lang="en-US" dirty="0"/>
              <a:t>Union All</a:t>
            </a:r>
          </a:p>
          <a:p>
            <a:endParaRPr lang="en-US" dirty="0"/>
          </a:p>
        </p:txBody>
      </p:sp>
      <p:sp>
        <p:nvSpPr>
          <p:cNvPr id="7" name="Rectangle 6">
            <a:extLst>
              <a:ext uri="{FF2B5EF4-FFF2-40B4-BE49-F238E27FC236}">
                <a16:creationId xmlns:a16="http://schemas.microsoft.com/office/drawing/2014/main" id="{B9C2E1AF-820A-CB4E-8C9B-66BA94F1577B}"/>
              </a:ext>
            </a:extLst>
          </p:cNvPr>
          <p:cNvSpPr/>
          <p:nvPr/>
        </p:nvSpPr>
        <p:spPr>
          <a:xfrm>
            <a:off x="8371321" y="3963624"/>
            <a:ext cx="1847622" cy="2308324"/>
          </a:xfrm>
          <a:prstGeom prst="rect">
            <a:avLst/>
          </a:prstGeom>
        </p:spPr>
        <p:txBody>
          <a:bodyPr wrap="none">
            <a:spAutoFit/>
          </a:bodyPr>
          <a:lstStyle/>
          <a:p>
            <a:r>
              <a:rPr lang="en-US" b="1" dirty="0"/>
              <a:t>DML Operators</a:t>
            </a:r>
          </a:p>
          <a:p>
            <a:endParaRPr lang="en-US" dirty="0"/>
          </a:p>
          <a:p>
            <a:pPr marL="285750" indent="-285750">
              <a:buFont typeface="Wingdings" pitchFamily="2" charset="2"/>
              <a:buChar char="Ø"/>
            </a:pPr>
            <a:r>
              <a:rPr lang="en-US" dirty="0"/>
              <a:t>Insert</a:t>
            </a:r>
          </a:p>
          <a:p>
            <a:pPr marL="285750" indent="-285750">
              <a:buFont typeface="Wingdings" pitchFamily="2" charset="2"/>
              <a:buChar char="Ø"/>
            </a:pPr>
            <a:r>
              <a:rPr lang="en-US" dirty="0"/>
              <a:t>Delete</a:t>
            </a:r>
          </a:p>
          <a:p>
            <a:pPr marL="285750" indent="-285750">
              <a:buFont typeface="Wingdings" pitchFamily="2" charset="2"/>
              <a:buChar char="Ø"/>
            </a:pPr>
            <a:r>
              <a:rPr lang="en-US" dirty="0"/>
              <a:t>Update</a:t>
            </a:r>
          </a:p>
          <a:p>
            <a:pPr marL="285750" indent="-285750">
              <a:buFont typeface="Wingdings" pitchFamily="2" charset="2"/>
              <a:buChar char="Ø"/>
            </a:pPr>
            <a:r>
              <a:rPr lang="en-US" dirty="0"/>
              <a:t>Merge</a:t>
            </a:r>
          </a:p>
          <a:p>
            <a:pPr marL="285750" indent="-285750">
              <a:buFont typeface="Wingdings" pitchFamily="2" charset="2"/>
              <a:buChar char="Ø"/>
            </a:pPr>
            <a:r>
              <a:rPr lang="en-US" dirty="0"/>
              <a:t>Unload</a:t>
            </a:r>
          </a:p>
          <a:p>
            <a:pPr marL="285750" indent="-285750">
              <a:buFont typeface="Wingdings" pitchFamily="2" charset="2"/>
              <a:buChar char="Ø"/>
            </a:pPr>
            <a:endParaRPr lang="en-US" dirty="0"/>
          </a:p>
        </p:txBody>
      </p:sp>
      <p:pic>
        <p:nvPicPr>
          <p:cNvPr id="11" name="Picture 10">
            <a:extLst>
              <a:ext uri="{FF2B5EF4-FFF2-40B4-BE49-F238E27FC236}">
                <a16:creationId xmlns:a16="http://schemas.microsoft.com/office/drawing/2014/main" id="{A3913716-AFDE-CD4F-ADDF-6AA17AD829D6}"/>
              </a:ext>
            </a:extLst>
          </p:cNvPr>
          <p:cNvPicPr>
            <a:picLocks noChangeAspect="1"/>
          </p:cNvPicPr>
          <p:nvPr/>
        </p:nvPicPr>
        <p:blipFill>
          <a:blip r:embed="rId3"/>
          <a:stretch>
            <a:fillRect/>
          </a:stretch>
        </p:blipFill>
        <p:spPr>
          <a:xfrm rot="20894806">
            <a:off x="6627589" y="366830"/>
            <a:ext cx="1680547" cy="1225399"/>
          </a:xfrm>
          <a:prstGeom prst="rect">
            <a:avLst/>
          </a:prstGeom>
        </p:spPr>
      </p:pic>
    </p:spTree>
    <p:extLst>
      <p:ext uri="{BB962C8B-B14F-4D97-AF65-F5344CB8AC3E}">
        <p14:creationId xmlns:p14="http://schemas.microsoft.com/office/powerpoint/2010/main" val="142864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3738417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761892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452345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Lab3</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53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19200" y="743712"/>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Execution Plans</a:t>
            </a:r>
          </a:p>
        </p:txBody>
      </p:sp>
    </p:spTree>
    <p:extLst>
      <p:ext uri="{BB962C8B-B14F-4D97-AF65-F5344CB8AC3E}">
        <p14:creationId xmlns:p14="http://schemas.microsoft.com/office/powerpoint/2010/main" val="3327464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2D04-3BDB-7646-BEFA-2DAE6D3140BC}"/>
              </a:ext>
            </a:extLst>
          </p:cNvPr>
          <p:cNvSpPr>
            <a:spLocks noGrp="1"/>
          </p:cNvSpPr>
          <p:nvPr>
            <p:ph type="title"/>
          </p:nvPr>
        </p:nvSpPr>
        <p:spPr/>
        <p:txBody>
          <a:bodyPr/>
          <a:lstStyle/>
          <a:p>
            <a:r>
              <a:rPr lang="en-US" dirty="0"/>
              <a:t>Execution Plans</a:t>
            </a:r>
          </a:p>
        </p:txBody>
      </p:sp>
      <p:sp>
        <p:nvSpPr>
          <p:cNvPr id="4" name="Slide Number Placeholder 3">
            <a:extLst>
              <a:ext uri="{FF2B5EF4-FFF2-40B4-BE49-F238E27FC236}">
                <a16:creationId xmlns:a16="http://schemas.microsoft.com/office/drawing/2014/main" id="{CDC76F88-C69E-9444-81A5-9A4EEA7EA9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5D4D6BCB-B51E-B147-AA8A-02EE5B0E1467}"/>
              </a:ext>
            </a:extLst>
          </p:cNvPr>
          <p:cNvPicPr>
            <a:picLocks noChangeAspect="1"/>
          </p:cNvPicPr>
          <p:nvPr/>
        </p:nvPicPr>
        <p:blipFill>
          <a:blip r:embed="rId3"/>
          <a:stretch>
            <a:fillRect/>
          </a:stretch>
        </p:blipFill>
        <p:spPr>
          <a:xfrm>
            <a:off x="3084576" y="1643901"/>
            <a:ext cx="5442176" cy="3816591"/>
          </a:xfrm>
          <a:prstGeom prst="rect">
            <a:avLst/>
          </a:prstGeom>
        </p:spPr>
      </p:pic>
    </p:spTree>
    <p:extLst>
      <p:ext uri="{BB962C8B-B14F-4D97-AF65-F5344CB8AC3E}">
        <p14:creationId xmlns:p14="http://schemas.microsoft.com/office/powerpoint/2010/main" val="207443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41CC-777E-4744-99C4-A632B6270A7A}"/>
              </a:ext>
            </a:extLst>
          </p:cNvPr>
          <p:cNvSpPr>
            <a:spLocks noGrp="1"/>
          </p:cNvSpPr>
          <p:nvPr>
            <p:ph type="title"/>
          </p:nvPr>
        </p:nvSpPr>
        <p:spPr/>
        <p:txBody>
          <a:bodyPr/>
          <a:lstStyle/>
          <a:p>
            <a:r>
              <a:rPr lang="en-US" dirty="0"/>
              <a:t>Explain</a:t>
            </a:r>
          </a:p>
        </p:txBody>
      </p:sp>
      <p:sp>
        <p:nvSpPr>
          <p:cNvPr id="3" name="Text Placeholder 2">
            <a:extLst>
              <a:ext uri="{FF2B5EF4-FFF2-40B4-BE49-F238E27FC236}">
                <a16:creationId xmlns:a16="http://schemas.microsoft.com/office/drawing/2014/main" id="{4665AA18-D2AB-C049-9C35-CE9AA9F5B4E0}"/>
              </a:ext>
            </a:extLst>
          </p:cNvPr>
          <p:cNvSpPr>
            <a:spLocks noGrp="1"/>
          </p:cNvSpPr>
          <p:nvPr>
            <p:ph type="body" idx="1"/>
          </p:nvPr>
        </p:nvSpPr>
        <p:spPr/>
        <p:txBody>
          <a:bodyPr/>
          <a:lstStyle/>
          <a:p>
            <a:r>
              <a:rPr lang="en-US" dirty="0"/>
              <a:t>Returns the logical execution plan for the specified SQL statement.</a:t>
            </a:r>
          </a:p>
        </p:txBody>
      </p:sp>
      <p:sp>
        <p:nvSpPr>
          <p:cNvPr id="4" name="Slide Number Placeholder 3">
            <a:extLst>
              <a:ext uri="{FF2B5EF4-FFF2-40B4-BE49-F238E27FC236}">
                <a16:creationId xmlns:a16="http://schemas.microsoft.com/office/drawing/2014/main" id="{C736757C-1CC1-E247-9873-F67EF9320F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1370F0C-B10F-ED43-B0D8-2590E7C8AA47}"/>
              </a:ext>
            </a:extLst>
          </p:cNvPr>
          <p:cNvPicPr>
            <a:picLocks noChangeAspect="1"/>
          </p:cNvPicPr>
          <p:nvPr/>
        </p:nvPicPr>
        <p:blipFill>
          <a:blip r:embed="rId3"/>
          <a:stretch>
            <a:fillRect/>
          </a:stretch>
        </p:blipFill>
        <p:spPr>
          <a:xfrm>
            <a:off x="952497" y="2982665"/>
            <a:ext cx="10155936" cy="3381997"/>
          </a:xfrm>
          <a:prstGeom prst="rect">
            <a:avLst/>
          </a:prstGeom>
        </p:spPr>
      </p:pic>
      <p:sp>
        <p:nvSpPr>
          <p:cNvPr id="7" name="Rectangle 6">
            <a:extLst>
              <a:ext uri="{FF2B5EF4-FFF2-40B4-BE49-F238E27FC236}">
                <a16:creationId xmlns:a16="http://schemas.microsoft.com/office/drawing/2014/main" id="{33383D21-8EEC-674C-B5C4-B4E2C7F52155}"/>
              </a:ext>
            </a:extLst>
          </p:cNvPr>
          <p:cNvSpPr/>
          <p:nvPr/>
        </p:nvSpPr>
        <p:spPr>
          <a:xfrm>
            <a:off x="1817936" y="2164716"/>
            <a:ext cx="5658413" cy="645287"/>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685058B-A630-AE48-B72F-15BE9C582C8C}"/>
              </a:ext>
            </a:extLst>
          </p:cNvPr>
          <p:cNvSpPr txBox="1"/>
          <p:nvPr/>
        </p:nvSpPr>
        <p:spPr>
          <a:xfrm>
            <a:off x="2071247" y="2285609"/>
            <a:ext cx="5405102" cy="307777"/>
          </a:xfrm>
          <a:prstGeom prst="rect">
            <a:avLst/>
          </a:prstGeom>
          <a:noFill/>
        </p:spPr>
        <p:txBody>
          <a:bodyPr wrap="square" rtlCol="0">
            <a:spAutoFit/>
          </a:bodyPr>
          <a:lstStyle/>
          <a:p>
            <a:r>
              <a:rPr lang="en-US" dirty="0"/>
              <a:t>EXPLAIN [ USING { TABULAR | JSON | TEXT } ] </a:t>
            </a:r>
            <a:r>
              <a:rPr lang="en-US" i="1" dirty="0">
                <a:solidFill>
                  <a:srgbClr val="009999"/>
                </a:solidFill>
              </a:rPr>
              <a:t>&lt;statement&gt;</a:t>
            </a:r>
            <a:endParaRPr lang="en-US" sz="14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523C59F0-EE41-BC4A-AF8F-CB69F719DE99}"/>
              </a:ext>
            </a:extLst>
          </p:cNvPr>
          <p:cNvPicPr>
            <a:picLocks noChangeAspect="1"/>
          </p:cNvPicPr>
          <p:nvPr/>
        </p:nvPicPr>
        <p:blipFill>
          <a:blip r:embed="rId4"/>
          <a:stretch>
            <a:fillRect/>
          </a:stretch>
        </p:blipFill>
        <p:spPr>
          <a:xfrm>
            <a:off x="1416394" y="2055168"/>
            <a:ext cx="469320" cy="384330"/>
          </a:xfrm>
          <a:prstGeom prst="rect">
            <a:avLst/>
          </a:prstGeom>
        </p:spPr>
      </p:pic>
    </p:spTree>
    <p:extLst>
      <p:ext uri="{BB962C8B-B14F-4D97-AF65-F5344CB8AC3E}">
        <p14:creationId xmlns:p14="http://schemas.microsoft.com/office/powerpoint/2010/main" val="2547254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DE15-7CC2-B541-AE4D-7D32A72907BE}"/>
              </a:ext>
            </a:extLst>
          </p:cNvPr>
          <p:cNvSpPr>
            <a:spLocks noGrp="1"/>
          </p:cNvSpPr>
          <p:nvPr>
            <p:ph type="title"/>
          </p:nvPr>
        </p:nvSpPr>
        <p:spPr/>
        <p:txBody>
          <a:bodyPr/>
          <a:lstStyle/>
          <a:p>
            <a:r>
              <a:rPr lang="en-US" dirty="0"/>
              <a:t>Explain</a:t>
            </a:r>
          </a:p>
        </p:txBody>
      </p:sp>
      <p:sp>
        <p:nvSpPr>
          <p:cNvPr id="4" name="Slide Number Placeholder 3">
            <a:extLst>
              <a:ext uri="{FF2B5EF4-FFF2-40B4-BE49-F238E27FC236}">
                <a16:creationId xmlns:a16="http://schemas.microsoft.com/office/drawing/2014/main" id="{0513F275-38FB-6648-93F6-81DF0769FE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11" name="Picture 10" descr="A screenshot of a cell phone&#10;&#10;Description automatically generated">
            <a:extLst>
              <a:ext uri="{FF2B5EF4-FFF2-40B4-BE49-F238E27FC236}">
                <a16:creationId xmlns:a16="http://schemas.microsoft.com/office/drawing/2014/main" id="{2230F3DA-1A47-494A-B34A-1371C6FED2D8}"/>
              </a:ext>
            </a:extLst>
          </p:cNvPr>
          <p:cNvPicPr>
            <a:picLocks noChangeAspect="1"/>
          </p:cNvPicPr>
          <p:nvPr/>
        </p:nvPicPr>
        <p:blipFill>
          <a:blip r:embed="rId3"/>
          <a:stretch>
            <a:fillRect/>
          </a:stretch>
        </p:blipFill>
        <p:spPr>
          <a:xfrm>
            <a:off x="512321" y="1724298"/>
            <a:ext cx="11167358" cy="2591670"/>
          </a:xfrm>
          <a:prstGeom prst="rect">
            <a:avLst/>
          </a:prstGeom>
        </p:spPr>
      </p:pic>
      <p:pic>
        <p:nvPicPr>
          <p:cNvPr id="13" name="Picture 12">
            <a:extLst>
              <a:ext uri="{FF2B5EF4-FFF2-40B4-BE49-F238E27FC236}">
                <a16:creationId xmlns:a16="http://schemas.microsoft.com/office/drawing/2014/main" id="{082D9A8B-60ED-944F-A9DD-87EF22B06E46}"/>
              </a:ext>
            </a:extLst>
          </p:cNvPr>
          <p:cNvPicPr>
            <a:picLocks noChangeAspect="1"/>
          </p:cNvPicPr>
          <p:nvPr/>
        </p:nvPicPr>
        <p:blipFill>
          <a:blip r:embed="rId4"/>
          <a:stretch>
            <a:fillRect/>
          </a:stretch>
        </p:blipFill>
        <p:spPr>
          <a:xfrm>
            <a:off x="402592" y="4636531"/>
            <a:ext cx="11679679" cy="1325043"/>
          </a:xfrm>
          <a:prstGeom prst="rect">
            <a:avLst/>
          </a:prstGeom>
        </p:spPr>
      </p:pic>
    </p:spTree>
    <p:extLst>
      <p:ext uri="{BB962C8B-B14F-4D97-AF65-F5344CB8AC3E}">
        <p14:creationId xmlns:p14="http://schemas.microsoft.com/office/powerpoint/2010/main" val="658688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5F774-C166-7F40-B4C9-3D8B0F893444}"/>
              </a:ext>
            </a:extLst>
          </p:cNvPr>
          <p:cNvSpPr>
            <a:spLocks noGrp="1"/>
          </p:cNvSpPr>
          <p:nvPr>
            <p:ph type="title"/>
          </p:nvPr>
        </p:nvSpPr>
        <p:spPr/>
        <p:txBody>
          <a:bodyPr/>
          <a:lstStyle/>
          <a:p>
            <a:r>
              <a:rPr lang="en-US" dirty="0"/>
              <a:t>Analyze Plans</a:t>
            </a:r>
          </a:p>
        </p:txBody>
      </p:sp>
      <p:sp>
        <p:nvSpPr>
          <p:cNvPr id="4" name="Slide Number Placeholder 3">
            <a:extLst>
              <a:ext uri="{FF2B5EF4-FFF2-40B4-BE49-F238E27FC236}">
                <a16:creationId xmlns:a16="http://schemas.microsoft.com/office/drawing/2014/main" id="{F9ACFDA3-B93B-8E49-8DD2-89620981D1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7" name="Text Placeholder 6">
            <a:extLst>
              <a:ext uri="{FF2B5EF4-FFF2-40B4-BE49-F238E27FC236}">
                <a16:creationId xmlns:a16="http://schemas.microsoft.com/office/drawing/2014/main" id="{3C111D68-FFAB-6F4D-A0C1-2E2396848EF8}"/>
              </a:ext>
            </a:extLst>
          </p:cNvPr>
          <p:cNvSpPr>
            <a:spLocks noGrp="1"/>
          </p:cNvSpPr>
          <p:nvPr>
            <p:ph type="body" idx="1"/>
          </p:nvPr>
        </p:nvSpPr>
        <p:spPr>
          <a:xfrm>
            <a:off x="571968" y="1442962"/>
            <a:ext cx="11010432" cy="4680000"/>
          </a:xfrm>
        </p:spPr>
        <p:txBody>
          <a:bodyPr/>
          <a:lstStyle/>
          <a:p>
            <a:pPr marL="514350" indent="-285750">
              <a:buClrTx/>
              <a:buSzPct val="100000"/>
              <a:buFont typeface="Arial" panose="020B0604020202020204" pitchFamily="34" charset="0"/>
              <a:buChar char="•"/>
            </a:pPr>
            <a:r>
              <a:rPr lang="en-US" sz="2400" dirty="0">
                <a:solidFill>
                  <a:schemeClr val="tx1"/>
                </a:solidFill>
              </a:rPr>
              <a:t>Optimizing the plan is more than just checking the queries now days</a:t>
            </a:r>
          </a:p>
          <a:p>
            <a:pPr marL="971550" lvl="1" indent="-285750">
              <a:buClrTx/>
              <a:buSzPct val="100000"/>
              <a:buFont typeface="Arial" panose="020B0604020202020204" pitchFamily="34" charset="0"/>
              <a:buChar char="•"/>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Maximize your cache				</a:t>
            </a:r>
          </a:p>
          <a:p>
            <a:pPr marL="1143000" lvl="1" indent="-457200">
              <a:buClrTx/>
              <a:buSzPct val="100000"/>
              <a:buFont typeface="Wingdings" pitchFamily="2" charset="2"/>
              <a:buChar char="Ø"/>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Separate Query Workloads</a:t>
            </a:r>
          </a:p>
          <a:p>
            <a:pPr marL="1143000" lvl="1" indent="-457200">
              <a:buClrTx/>
              <a:buSzPct val="100000"/>
              <a:buFont typeface="Wingdings" pitchFamily="2" charset="2"/>
              <a:buChar char="Ø"/>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Scale up for large workloads 			</a:t>
            </a:r>
          </a:p>
          <a:p>
            <a:pPr marL="1143000" lvl="1" indent="-457200">
              <a:buClrTx/>
              <a:buSzPct val="100000"/>
              <a:buFont typeface="Wingdings" pitchFamily="2" charset="2"/>
              <a:buChar char="Ø"/>
            </a:pPr>
            <a:endParaRPr lang="en-US" dirty="0">
              <a:solidFill>
                <a:schemeClr val="tx1"/>
              </a:solidFill>
            </a:endParaRPr>
          </a:p>
          <a:p>
            <a:pPr marL="1143000" lvl="1" indent="-457200">
              <a:buClrTx/>
              <a:buSzPct val="100000"/>
              <a:buFont typeface="Wingdings" pitchFamily="2" charset="2"/>
              <a:buChar char="Ø"/>
            </a:pPr>
            <a:r>
              <a:rPr lang="en-US" dirty="0">
                <a:solidFill>
                  <a:schemeClr val="tx1"/>
                </a:solidFill>
              </a:rPr>
              <a:t>Scale horizontally for concurrency </a:t>
            </a:r>
          </a:p>
          <a:p>
            <a:pPr marL="971550" lvl="1" indent="-285750">
              <a:buClrTx/>
              <a:buSzPct val="100000"/>
              <a:buFont typeface="Arial" panose="020B0604020202020204" pitchFamily="34" charset="0"/>
              <a:buChar char="•"/>
            </a:pPr>
            <a:endParaRPr lang="en-US" dirty="0">
              <a:solidFill>
                <a:schemeClr val="tx1"/>
              </a:solidFill>
            </a:endParaRPr>
          </a:p>
          <a:p>
            <a:pPr marL="971550" lvl="1" indent="-285750">
              <a:buClrTx/>
              <a:buSzPct val="100000"/>
              <a:buFont typeface="Arial" panose="020B0604020202020204" pitchFamily="34" charset="0"/>
              <a:buChar char="•"/>
            </a:pPr>
            <a:endParaRPr lang="en-US" dirty="0">
              <a:solidFill>
                <a:schemeClr val="tx1"/>
              </a:solidFill>
            </a:endParaRPr>
          </a:p>
          <a:p>
            <a:pPr marL="971550" lvl="1" indent="-285750">
              <a:buClrTx/>
              <a:buSzPct val="100000"/>
              <a:buFont typeface="Arial" panose="020B0604020202020204" pitchFamily="34" charset="0"/>
              <a:buChar char="•"/>
            </a:pPr>
            <a:endParaRPr lang="en-US" dirty="0">
              <a:solidFill>
                <a:schemeClr val="tx1"/>
              </a:solidFill>
            </a:endParaRPr>
          </a:p>
          <a:p>
            <a:pPr marL="971550" lvl="1" indent="-285750">
              <a:buClrTx/>
              <a:buSzPct val="100000"/>
              <a:buFont typeface="Arial" panose="020B0604020202020204" pitchFamily="34" charset="0"/>
              <a:buChar char="•"/>
            </a:pPr>
            <a:endParaRPr lang="en-US" sz="2600" dirty="0">
              <a:solidFill>
                <a:schemeClr val="tx1"/>
              </a:solidFill>
            </a:endParaRPr>
          </a:p>
          <a:p>
            <a:pPr marL="971550" lvl="1" indent="-285750">
              <a:buClr>
                <a:schemeClr val="tx1"/>
              </a:buClr>
              <a:buSzPct val="100000"/>
              <a:buFont typeface="Arial" panose="020B0604020202020204" pitchFamily="34" charset="0"/>
              <a:buChar char="•"/>
            </a:pPr>
            <a:endParaRPr lang="en-US" sz="2600" dirty="0"/>
          </a:p>
        </p:txBody>
      </p:sp>
      <p:pic>
        <p:nvPicPr>
          <p:cNvPr id="16" name="Picture 15" descr="A close up of a map&#10;&#10;Description automatically generated">
            <a:extLst>
              <a:ext uri="{FF2B5EF4-FFF2-40B4-BE49-F238E27FC236}">
                <a16:creationId xmlns:a16="http://schemas.microsoft.com/office/drawing/2014/main" id="{20F09BEB-39F8-B245-9AE8-5FBA89861B2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718101" y="4782059"/>
            <a:ext cx="3536651" cy="2007530"/>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CCE43FE6-A624-5A4F-A726-C1EB36AD776F}"/>
              </a:ext>
            </a:extLst>
          </p:cNvPr>
          <p:cNvPicPr>
            <a:picLocks noChangeAspect="1"/>
          </p:cNvPicPr>
          <p:nvPr/>
        </p:nvPicPr>
        <p:blipFill>
          <a:blip r:embed="rId5"/>
          <a:stretch>
            <a:fillRect/>
          </a:stretch>
        </p:blipFill>
        <p:spPr>
          <a:xfrm>
            <a:off x="5785282" y="4215076"/>
            <a:ext cx="2512093" cy="2115067"/>
          </a:xfrm>
          <a:prstGeom prst="rect">
            <a:avLst/>
          </a:prstGeom>
        </p:spPr>
      </p:pic>
      <p:pic>
        <p:nvPicPr>
          <p:cNvPr id="20" name="Picture 19" descr="A screenshot of a video game&#10;&#10;Description automatically generated">
            <a:extLst>
              <a:ext uri="{FF2B5EF4-FFF2-40B4-BE49-F238E27FC236}">
                <a16:creationId xmlns:a16="http://schemas.microsoft.com/office/drawing/2014/main" id="{88E12BDF-EA6F-FF46-908F-BAB535671FD5}"/>
              </a:ext>
            </a:extLst>
          </p:cNvPr>
          <p:cNvPicPr>
            <a:picLocks noChangeAspect="1"/>
          </p:cNvPicPr>
          <p:nvPr/>
        </p:nvPicPr>
        <p:blipFill>
          <a:blip r:embed="rId6"/>
          <a:stretch>
            <a:fillRect/>
          </a:stretch>
        </p:blipFill>
        <p:spPr>
          <a:xfrm>
            <a:off x="5241548" y="2056559"/>
            <a:ext cx="2654646" cy="2052636"/>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DC870583-C86E-774E-B6DA-5DD8BDC43CD5}"/>
              </a:ext>
            </a:extLst>
          </p:cNvPr>
          <p:cNvPicPr>
            <a:picLocks noChangeAspect="1"/>
          </p:cNvPicPr>
          <p:nvPr/>
        </p:nvPicPr>
        <p:blipFill>
          <a:blip r:embed="rId7"/>
          <a:stretch>
            <a:fillRect/>
          </a:stretch>
        </p:blipFill>
        <p:spPr>
          <a:xfrm>
            <a:off x="8597008" y="2947683"/>
            <a:ext cx="2654647" cy="2056130"/>
          </a:xfrm>
          <a:prstGeom prst="rect">
            <a:avLst/>
          </a:prstGeom>
        </p:spPr>
      </p:pic>
    </p:spTree>
    <p:extLst>
      <p:ext uri="{BB962C8B-B14F-4D97-AF65-F5344CB8AC3E}">
        <p14:creationId xmlns:p14="http://schemas.microsoft.com/office/powerpoint/2010/main" val="22105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C314-2887-0140-B9ED-22962EA72DFF}"/>
              </a:ext>
            </a:extLst>
          </p:cNvPr>
          <p:cNvSpPr>
            <a:spLocks noGrp="1"/>
          </p:cNvSpPr>
          <p:nvPr>
            <p:ph type="title"/>
          </p:nvPr>
        </p:nvSpPr>
        <p:spPr/>
        <p:txBody>
          <a:bodyPr/>
          <a:lstStyle/>
          <a:p>
            <a:r>
              <a:rPr lang="en-US" dirty="0"/>
              <a:t>Seeks vs Scans</a:t>
            </a:r>
          </a:p>
        </p:txBody>
      </p:sp>
      <p:sp>
        <p:nvSpPr>
          <p:cNvPr id="4" name="Slide Number Placeholder 3">
            <a:extLst>
              <a:ext uri="{FF2B5EF4-FFF2-40B4-BE49-F238E27FC236}">
                <a16:creationId xmlns:a16="http://schemas.microsoft.com/office/drawing/2014/main" id="{05222052-B613-A445-A409-127EF5141C2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5" name="Picture 4">
            <a:extLst>
              <a:ext uri="{FF2B5EF4-FFF2-40B4-BE49-F238E27FC236}">
                <a16:creationId xmlns:a16="http://schemas.microsoft.com/office/drawing/2014/main" id="{2AAE7075-ABA9-DA44-B0B4-BD1D2E88F76F}"/>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32E3EC28-ABCE-1448-BF62-21246CEF4675}"/>
              </a:ext>
            </a:extLst>
          </p:cNvPr>
          <p:cNvSpPr txBox="1"/>
          <p:nvPr/>
        </p:nvSpPr>
        <p:spPr>
          <a:xfrm>
            <a:off x="751665" y="1421466"/>
            <a:ext cx="6672717" cy="4739759"/>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Index Scan:</a:t>
            </a:r>
            <a:br>
              <a:rPr lang="en-US" sz="2400" dirty="0">
                <a:latin typeface="Helvetica Neue Light" panose="02000403000000020004" pitchFamily="2" charset="0"/>
                <a:ea typeface="Helvetica Neue Light" panose="02000403000000020004" pitchFamily="2" charset="0"/>
              </a:rPr>
            </a:br>
            <a:r>
              <a:rPr lang="en-US" sz="2400" dirty="0">
                <a:latin typeface="Helvetica Neue Light" panose="02000403000000020004" pitchFamily="2" charset="0"/>
                <a:ea typeface="Helvetica Neue Light" panose="02000403000000020004" pitchFamily="2" charset="0"/>
              </a:rPr>
              <a:t>Since a scan touches every row in the table, whether or not it qualifies, the cost is proportional to the total number of rows in the table. Thus, a scan is an efficient strategy if the table is small or if most of the rows qualify for the predicate.</a:t>
            </a:r>
          </a:p>
          <a:p>
            <a:r>
              <a:rPr lang="en-US" sz="2400" b="1" dirty="0">
                <a:latin typeface="Helvetica Neue Light" panose="02000403000000020004" pitchFamily="2" charset="0"/>
                <a:ea typeface="Helvetica Neue Light" panose="02000403000000020004" pitchFamily="2" charset="0"/>
              </a:rPr>
              <a:t>Index Seek:</a:t>
            </a:r>
            <a:br>
              <a:rPr lang="en-US" sz="2400" dirty="0">
                <a:latin typeface="Helvetica Neue Light" panose="02000403000000020004" pitchFamily="2" charset="0"/>
                <a:ea typeface="Helvetica Neue Light" panose="02000403000000020004" pitchFamily="2" charset="0"/>
              </a:rPr>
            </a:br>
            <a:r>
              <a:rPr lang="en-US" sz="2400" dirty="0">
                <a:latin typeface="Helvetica Neue Light" panose="02000403000000020004" pitchFamily="2" charset="0"/>
                <a:ea typeface="Helvetica Neue Light" panose="02000403000000020004" pitchFamily="2" charset="0"/>
              </a:rPr>
              <a:t>Since a seek only touches rows that qualify and pages that contain these qualifying rows, the cost is proportional to the number of qualifying rows and pages rather than to the total number of rows in the table.</a:t>
            </a:r>
          </a:p>
          <a:p>
            <a:endParaRPr lang="en-US" dirty="0"/>
          </a:p>
        </p:txBody>
      </p:sp>
      <p:pic>
        <p:nvPicPr>
          <p:cNvPr id="7" name="Picture 6">
            <a:extLst>
              <a:ext uri="{FF2B5EF4-FFF2-40B4-BE49-F238E27FC236}">
                <a16:creationId xmlns:a16="http://schemas.microsoft.com/office/drawing/2014/main" id="{EA29898D-9487-BC44-B691-901B3AFAD207}"/>
              </a:ext>
            </a:extLst>
          </p:cNvPr>
          <p:cNvPicPr>
            <a:picLocks noChangeAspect="1"/>
          </p:cNvPicPr>
          <p:nvPr/>
        </p:nvPicPr>
        <p:blipFill>
          <a:blip r:embed="rId4"/>
          <a:stretch>
            <a:fillRect/>
          </a:stretch>
        </p:blipFill>
        <p:spPr>
          <a:xfrm>
            <a:off x="7751929" y="3914033"/>
            <a:ext cx="3985146" cy="2544877"/>
          </a:xfrm>
          <a:prstGeom prst="rect">
            <a:avLst/>
          </a:prstGeom>
        </p:spPr>
      </p:pic>
      <p:pic>
        <p:nvPicPr>
          <p:cNvPr id="8" name="Picture 7">
            <a:extLst>
              <a:ext uri="{FF2B5EF4-FFF2-40B4-BE49-F238E27FC236}">
                <a16:creationId xmlns:a16="http://schemas.microsoft.com/office/drawing/2014/main" id="{158265CD-6993-144D-93CA-8C0388A2FF86}"/>
              </a:ext>
            </a:extLst>
          </p:cNvPr>
          <p:cNvPicPr>
            <a:picLocks noChangeAspect="1"/>
          </p:cNvPicPr>
          <p:nvPr/>
        </p:nvPicPr>
        <p:blipFill>
          <a:blip r:embed="rId5"/>
          <a:stretch>
            <a:fillRect/>
          </a:stretch>
        </p:blipFill>
        <p:spPr>
          <a:xfrm>
            <a:off x="7751929" y="2383009"/>
            <a:ext cx="3985146" cy="896658"/>
          </a:xfrm>
          <a:prstGeom prst="rect">
            <a:avLst/>
          </a:prstGeom>
        </p:spPr>
      </p:pic>
    </p:spTree>
    <p:extLst>
      <p:ext uri="{BB962C8B-B14F-4D97-AF65-F5344CB8AC3E}">
        <p14:creationId xmlns:p14="http://schemas.microsoft.com/office/powerpoint/2010/main" val="219987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8D8824-927C-3944-959C-022A523C76E5}"/>
              </a:ext>
            </a:extLst>
          </p:cNvPr>
          <p:cNvSpPr>
            <a:spLocks noGrp="1"/>
          </p:cNvSpPr>
          <p:nvPr>
            <p:ph type="body" idx="1"/>
          </p:nvPr>
        </p:nvSpPr>
        <p:spPr>
          <a:xfrm>
            <a:off x="840000" y="1692079"/>
            <a:ext cx="10512000" cy="4680000"/>
          </a:xfrm>
        </p:spPr>
        <p:txBody>
          <a:bodyPr/>
          <a:lstStyle/>
          <a:p>
            <a:pPr marL="514350" indent="-285750">
              <a:buClrTx/>
              <a:buFont typeface="Arial" panose="020B0604020202020204" pitchFamily="34" charset="0"/>
              <a:buChar char="•"/>
            </a:pPr>
            <a:r>
              <a:rPr lang="en-US" sz="2400" b="1" dirty="0">
                <a:solidFill>
                  <a:schemeClr val="tx1"/>
                </a:solidFill>
                <a:latin typeface="Helvetica Neue Light" panose="02000403000000020004" pitchFamily="2" charset="0"/>
                <a:ea typeface="Helvetica Neue Light" panose="02000403000000020004" pitchFamily="2" charset="0"/>
              </a:rPr>
              <a:t>index nested loops join </a:t>
            </a:r>
            <a:r>
              <a:rPr lang="en-US" sz="2400" dirty="0">
                <a:solidFill>
                  <a:schemeClr val="tx1"/>
                </a:solidFill>
                <a:latin typeface="Helvetica Neue Light" panose="02000403000000020004" pitchFamily="2" charset="0"/>
                <a:ea typeface="Helvetica Neue Light" panose="02000403000000020004" pitchFamily="2" charset="0"/>
              </a:rPr>
              <a:t>when the search can utilize an existing index to perform lookups</a:t>
            </a:r>
          </a:p>
          <a:p>
            <a:pPr marL="514350" indent="-285750">
              <a:buClrTx/>
              <a:buFont typeface="Arial" panose="020B0604020202020204" pitchFamily="34" charset="0"/>
              <a:buChar char="•"/>
            </a:pPr>
            <a:r>
              <a:rPr lang="en-US" sz="2400" b="1" dirty="0">
                <a:solidFill>
                  <a:schemeClr val="tx1"/>
                </a:solidFill>
                <a:latin typeface="Helvetica Neue Light" panose="02000403000000020004" pitchFamily="2" charset="0"/>
                <a:ea typeface="Helvetica Neue Light" panose="02000403000000020004" pitchFamily="2" charset="0"/>
              </a:rPr>
              <a:t>temporary index nested loops join </a:t>
            </a:r>
            <a:r>
              <a:rPr lang="en-US" sz="2400" dirty="0">
                <a:solidFill>
                  <a:schemeClr val="tx1"/>
                </a:solidFill>
                <a:latin typeface="Helvetica Neue Light" panose="02000403000000020004" pitchFamily="2" charset="0"/>
                <a:ea typeface="Helvetica Neue Light" panose="02000403000000020004" pitchFamily="2" charset="0"/>
              </a:rPr>
              <a:t>if the optimizer creates a temporary index as part of the query plan and destroys it after query execution completes.</a:t>
            </a:r>
          </a:p>
          <a:p>
            <a:pPr marL="514350" indent="-285750">
              <a:buClrTx/>
              <a:buFont typeface="Arial" panose="020B0604020202020204" pitchFamily="34" charset="0"/>
              <a:buChar char="•"/>
            </a:pPr>
            <a:r>
              <a:rPr lang="en-US" sz="2400" b="1" dirty="0">
                <a:solidFill>
                  <a:schemeClr val="tx1"/>
                </a:solidFill>
              </a:rPr>
              <a:t>Merge Join – </a:t>
            </a:r>
            <a:r>
              <a:rPr lang="en-US" sz="2400" dirty="0">
                <a:solidFill>
                  <a:schemeClr val="tx1"/>
                </a:solidFill>
              </a:rPr>
              <a:t>both inputs need to be sorted on the join keys/merge columns or have clustered indexes </a:t>
            </a:r>
          </a:p>
          <a:p>
            <a:pPr marL="514350" indent="-285750">
              <a:buClrTx/>
              <a:buFont typeface="Arial" panose="020B0604020202020204" pitchFamily="34" charset="0"/>
              <a:buChar char="•"/>
            </a:pPr>
            <a:r>
              <a:rPr lang="en-US" sz="2400" b="1" dirty="0">
                <a:solidFill>
                  <a:schemeClr val="tx1"/>
                </a:solidFill>
                <a:latin typeface="Helvetica Neue Light" panose="02000403000000020004" pitchFamily="2" charset="0"/>
                <a:ea typeface="Helvetica Neue Light" panose="02000403000000020004" pitchFamily="2" charset="0"/>
              </a:rPr>
              <a:t>Hash Join - </a:t>
            </a:r>
            <a:r>
              <a:rPr lang="en-US" sz="2400" dirty="0">
                <a:solidFill>
                  <a:schemeClr val="tx1"/>
                </a:solidFill>
                <a:latin typeface="Helvetica Neue Light" panose="02000403000000020004" pitchFamily="2" charset="0"/>
                <a:ea typeface="Helvetica Neue Light" panose="02000403000000020004" pitchFamily="2" charset="0"/>
              </a:rPr>
              <a:t> used with large input tables and no adequate indexes exist on them. Two phases are needed : build input and probe the input</a:t>
            </a:r>
            <a:endParaRPr lang="en-US" sz="2400" b="1" dirty="0">
              <a:solidFill>
                <a:schemeClr val="tx1"/>
              </a:solidFill>
              <a:latin typeface="Helvetica Neue Light" panose="02000403000000020004" pitchFamily="2" charset="0"/>
              <a:ea typeface="Helvetica Neue Light" panose="02000403000000020004" pitchFamily="2" charset="0"/>
            </a:endParaRPr>
          </a:p>
          <a:p>
            <a:endParaRPr lang="en-US" dirty="0"/>
          </a:p>
        </p:txBody>
      </p:sp>
      <p:sp>
        <p:nvSpPr>
          <p:cNvPr id="2" name="Title 1">
            <a:extLst>
              <a:ext uri="{FF2B5EF4-FFF2-40B4-BE49-F238E27FC236}">
                <a16:creationId xmlns:a16="http://schemas.microsoft.com/office/drawing/2014/main" id="{7A15D29B-7D81-144C-B4FD-D9FA6BAAE5B8}"/>
              </a:ext>
            </a:extLst>
          </p:cNvPr>
          <p:cNvSpPr>
            <a:spLocks noGrp="1"/>
          </p:cNvSpPr>
          <p:nvPr>
            <p:ph type="title"/>
          </p:nvPr>
        </p:nvSpPr>
        <p:spPr/>
        <p:txBody>
          <a:bodyPr/>
          <a:lstStyle/>
          <a:p>
            <a:r>
              <a:rPr lang="en-US" dirty="0"/>
              <a:t>Nested Loop vs Hash vs Merge joins</a:t>
            </a:r>
          </a:p>
        </p:txBody>
      </p:sp>
      <p:sp>
        <p:nvSpPr>
          <p:cNvPr id="4" name="Slide Number Placeholder 3">
            <a:extLst>
              <a:ext uri="{FF2B5EF4-FFF2-40B4-BE49-F238E27FC236}">
                <a16:creationId xmlns:a16="http://schemas.microsoft.com/office/drawing/2014/main" id="{B826989E-FD79-8D4C-BB48-919D876DA9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317738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07268" y="1392730"/>
            <a:ext cx="10515861" cy="4680000"/>
          </a:xfrm>
        </p:spPr>
        <p:txBody>
          <a:bodyPr/>
          <a:lstStyle/>
          <a:p>
            <a:r>
              <a:rPr lang="en-US" dirty="0"/>
              <a:t>When a query is executed, the result is persisted (i.e. cached) for a period (currently 24 hours). At the end of the time period, the result is purged from the system</a:t>
            </a:r>
          </a:p>
          <a:p>
            <a:pPr lvl="1">
              <a:buFont typeface="Wingdings" pitchFamily="2" charset="2"/>
              <a:buChar char="Ø"/>
            </a:pPr>
            <a:r>
              <a:rPr lang="en-US" dirty="0"/>
              <a:t>Snowflake uses persisted query results to avoid re-generating results when nothing has changed </a:t>
            </a:r>
          </a:p>
          <a:p>
            <a:pPr lvl="1">
              <a:buFont typeface="Wingdings" pitchFamily="2" charset="2"/>
              <a:buChar char="Ø"/>
            </a:pPr>
            <a:r>
              <a:rPr lang="en-US" dirty="0"/>
              <a:t>you can perform further processing on the result of a query that you’ve already run</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B03ACA74-6005-064D-A467-DB31B4A98A5F}"/>
              </a:ext>
            </a:extLst>
          </p:cNvPr>
          <p:cNvPicPr>
            <a:picLocks noChangeAspect="1"/>
          </p:cNvPicPr>
          <p:nvPr/>
        </p:nvPicPr>
        <p:blipFill>
          <a:blip r:embed="rId3"/>
          <a:stretch>
            <a:fillRect/>
          </a:stretch>
        </p:blipFill>
        <p:spPr>
          <a:xfrm>
            <a:off x="10215342" y="1572478"/>
            <a:ext cx="2030312" cy="21602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18617FE-80C1-9546-A071-651FA9BE973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582450" y="3935620"/>
            <a:ext cx="5247126" cy="276418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DBC469D-BD13-5644-8B54-7853650EAE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6853514" y="3922367"/>
            <a:ext cx="4432807" cy="2764184"/>
          </a:xfrm>
          <a:prstGeom prst="rect">
            <a:avLst/>
          </a:prstGeom>
        </p:spPr>
      </p:pic>
    </p:spTree>
    <p:extLst>
      <p:ext uri="{BB962C8B-B14F-4D97-AF65-F5344CB8AC3E}">
        <p14:creationId xmlns:p14="http://schemas.microsoft.com/office/powerpoint/2010/main" val="896991708"/>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11045</TotalTime>
  <Words>2873</Words>
  <Application>Microsoft Macintosh PowerPoint</Application>
  <PresentationFormat>Widescreen</PresentationFormat>
  <Paragraphs>275</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Wingdings</vt:lpstr>
      <vt:lpstr>Courier New</vt:lpstr>
      <vt:lpstr>Helvetica Neue Light</vt:lpstr>
      <vt:lpstr>Calibri</vt:lpstr>
      <vt:lpstr>DI Template</vt:lpstr>
      <vt:lpstr>PowerPoint Presentation</vt:lpstr>
      <vt:lpstr>PowerPoint Presentation</vt:lpstr>
      <vt:lpstr>Execution Plans</vt:lpstr>
      <vt:lpstr>Explain</vt:lpstr>
      <vt:lpstr>Explain</vt:lpstr>
      <vt:lpstr>Analyze Plans</vt:lpstr>
      <vt:lpstr>Seeks vs Scans</vt:lpstr>
      <vt:lpstr>Nested Loop vs Hash vs Merge joins</vt:lpstr>
      <vt:lpstr>Persisted Query Results</vt:lpstr>
      <vt:lpstr>Estimating Approximate Values</vt:lpstr>
      <vt:lpstr>Estimating with HyperLogLog (HLL)</vt:lpstr>
      <vt:lpstr>Query Profile to Analyze Queries</vt:lpstr>
      <vt:lpstr>Query Profile</vt:lpstr>
      <vt:lpstr>Query Profile</vt:lpstr>
      <vt:lpstr>Confused? ASK QUESTIONS</vt:lpstr>
      <vt:lpstr>Break &amp; Lab3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67</cp:revision>
  <dcterms:modified xsi:type="dcterms:W3CDTF">2020-06-29T04:39:18Z</dcterms:modified>
</cp:coreProperties>
</file>